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81" r:id="rId8"/>
    <p:sldId id="262" r:id="rId9"/>
    <p:sldId id="282" r:id="rId10"/>
    <p:sldId id="265" r:id="rId11"/>
    <p:sldId id="280" r:id="rId12"/>
    <p:sldId id="266" r:id="rId13"/>
    <p:sldId id="277" r:id="rId14"/>
    <p:sldId id="268" r:id="rId15"/>
    <p:sldId id="269" r:id="rId16"/>
    <p:sldId id="271" r:id="rId17"/>
    <p:sldId id="270" r:id="rId18"/>
    <p:sldId id="272" r:id="rId19"/>
    <p:sldId id="273" r:id="rId20"/>
    <p:sldId id="274" r:id="rId21"/>
    <p:sldId id="279" r:id="rId2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1313"/>
    <a:srgbClr val="E5EA1E"/>
    <a:srgbClr val="2E0448"/>
    <a:srgbClr val="55DD11"/>
    <a:srgbClr val="F133B2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Style moye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60" autoAdjust="0"/>
    <p:restoredTop sz="94660"/>
  </p:normalViewPr>
  <p:slideViewPr>
    <p:cSldViewPr>
      <p:cViewPr>
        <p:scale>
          <a:sx n="80" d="100"/>
          <a:sy n="80" d="100"/>
        </p:scale>
        <p:origin x="-984" y="-1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370E8C-B33E-4997-AA87-782C652A215E}" type="datetimeFigureOut">
              <a:rPr lang="fr-FR" smtClean="0"/>
              <a:pPr/>
              <a:t>24/05/2018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8C35F-2747-4E23-971F-D2F28069F8D1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C35F-2747-4E23-971F-D2F28069F8D1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C35F-2747-4E23-971F-D2F28069F8D1}" type="slidenum">
              <a:rPr lang="fr-FR" smtClean="0"/>
              <a:pPr/>
              <a:t>15</a:t>
            </a:fld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C35F-2747-4E23-971F-D2F28069F8D1}" type="slidenum">
              <a:rPr lang="fr-FR" smtClean="0"/>
              <a:pPr/>
              <a:t>16</a:t>
            </a:fld>
            <a:endParaRPr 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C35F-2747-4E23-971F-D2F28069F8D1}" type="slidenum">
              <a:rPr lang="fr-FR" smtClean="0"/>
              <a:pPr/>
              <a:t>17</a:t>
            </a:fld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MVC</a:t>
            </a:r>
            <a:r>
              <a:rPr lang="fr-FR" baseline="0" dirty="0" smtClean="0"/>
              <a:t> : afficher m puis v puis 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C35F-2747-4E23-971F-D2F28069F8D1}" type="slidenum">
              <a:rPr lang="fr-FR" smtClean="0"/>
              <a:pPr/>
              <a:t>18</a:t>
            </a:fld>
            <a:endParaRPr lang="fr-F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C35F-2747-4E23-971F-D2F28069F8D1}" type="slidenum">
              <a:rPr lang="fr-FR" smtClean="0"/>
              <a:pPr/>
              <a:t>19</a:t>
            </a:fld>
            <a:endParaRPr lang="fr-F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C35F-2747-4E23-971F-D2F28069F8D1}" type="slidenum">
              <a:rPr lang="fr-FR" smtClean="0"/>
              <a:pPr/>
              <a:t>20</a:t>
            </a:fld>
            <a:endParaRPr lang="fr-F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C35F-2747-4E23-971F-D2F28069F8D1}" type="slidenum">
              <a:rPr lang="fr-FR" smtClean="0"/>
              <a:pPr/>
              <a:t>21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C35F-2747-4E23-971F-D2F28069F8D1}" type="slidenum">
              <a:rPr lang="fr-FR" smtClean="0"/>
              <a:pPr/>
              <a:t>5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Rajouter Photo groupe</a:t>
            </a:r>
            <a:r>
              <a:rPr lang="fr-FR" baseline="0" dirty="0" smtClean="0"/>
              <a:t> 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C35F-2747-4E23-971F-D2F28069F8D1}" type="slidenum">
              <a:rPr lang="fr-FR" smtClean="0"/>
              <a:pPr/>
              <a:t>8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Video</a:t>
            </a:r>
            <a:r>
              <a:rPr lang="fr-FR" dirty="0" smtClean="0"/>
              <a:t> 1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C35F-2747-4E23-971F-D2F28069F8D1}" type="slidenum">
              <a:rPr lang="fr-FR" smtClean="0"/>
              <a:pPr/>
              <a:t>9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smtClean="0"/>
              <a:t>video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C35F-2747-4E23-971F-D2F28069F8D1}" type="slidenum">
              <a:rPr lang="fr-FR" smtClean="0"/>
              <a:pPr/>
              <a:t>10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C35F-2747-4E23-971F-D2F28069F8D1}" type="slidenum">
              <a:rPr lang="fr-FR" smtClean="0"/>
              <a:pPr/>
              <a:t>11</a:t>
            </a:fld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Rajouter source</a:t>
            </a:r>
          </a:p>
          <a:p>
            <a:endParaRPr lang="fr-FR" dirty="0" smtClean="0"/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C35F-2747-4E23-971F-D2F28069F8D1}" type="slidenum">
              <a:rPr lang="fr-FR" smtClean="0"/>
              <a:pPr/>
              <a:t>12</a:t>
            </a:fld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C35F-2747-4E23-971F-D2F28069F8D1}" type="slidenum">
              <a:rPr lang="fr-FR" smtClean="0"/>
              <a:pPr/>
              <a:t>13</a:t>
            </a:fld>
            <a:endParaRPr lang="fr-F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C35F-2747-4E23-971F-D2F28069F8D1}" type="slidenum">
              <a:rPr lang="fr-FR" smtClean="0"/>
              <a:pPr/>
              <a:t>14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6236D-3B21-4DC1-A12B-1A1C6207C1A7}" type="datetime1">
              <a:rPr lang="fr-FR" smtClean="0"/>
              <a:pPr/>
              <a:t>24/05/2018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9A37-7FCC-4595-895C-98F28418333A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6A779-2B32-4424-88FF-DC671EA76F48}" type="datetime1">
              <a:rPr lang="fr-FR" smtClean="0"/>
              <a:pPr/>
              <a:t>24/05/2018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9A37-7FCC-4595-895C-98F28418333A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9B56E-B56B-4BFA-B899-5C942E84CF5A}" type="datetime1">
              <a:rPr lang="fr-FR" smtClean="0"/>
              <a:pPr/>
              <a:t>24/05/2018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9A37-7FCC-4595-895C-98F28418333A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CFEA-25A6-4741-A165-9FA78F4AF9DE}" type="datetime1">
              <a:rPr lang="fr-FR" smtClean="0"/>
              <a:pPr/>
              <a:t>24/05/2018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9A37-7FCC-4595-895C-98F28418333A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145B4-4097-42FB-B882-36F37D52C1A7}" type="datetime1">
              <a:rPr lang="fr-FR" smtClean="0"/>
              <a:pPr/>
              <a:t>24/05/2018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9A37-7FCC-4595-895C-98F28418333A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8456A-161E-497C-A25D-17AAC513ACF3}" type="datetime1">
              <a:rPr lang="fr-FR" smtClean="0"/>
              <a:pPr/>
              <a:t>24/05/2018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9A37-7FCC-4595-895C-98F28418333A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11669-93EB-4180-828B-3B36C0D8AB35}" type="datetime1">
              <a:rPr lang="fr-FR" smtClean="0"/>
              <a:pPr/>
              <a:t>24/05/2018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9A37-7FCC-4595-895C-98F28418333A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9350A-0F58-401D-81E8-96D15066CEF1}" type="datetime1">
              <a:rPr lang="fr-FR" smtClean="0"/>
              <a:pPr/>
              <a:t>24/05/2018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9A37-7FCC-4595-895C-98F28418333A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B2885-8E05-43F4-AFC5-9ECFB502B225}" type="datetime1">
              <a:rPr lang="fr-FR" smtClean="0"/>
              <a:pPr/>
              <a:t>24/05/2018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9A37-7FCC-4595-895C-98F28418333A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16D3F-4CCB-4653-8E6D-3374B163793C}" type="datetime1">
              <a:rPr lang="fr-FR" smtClean="0"/>
              <a:pPr/>
              <a:t>24/05/2018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9A37-7FCC-4595-895C-98F28418333A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33B96-3BCE-4161-BAB7-C6FDB9282A9E}" type="datetime1">
              <a:rPr lang="fr-FR" smtClean="0"/>
              <a:pPr/>
              <a:t>24/05/2018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9A37-7FCC-4595-895C-98F28418333A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72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27257-A14F-4A8D-874E-84B4DB0A65DA}" type="datetime1">
              <a:rPr lang="fr-FR" smtClean="0"/>
              <a:pPr/>
              <a:t>24/05/2018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B79A37-7FCC-4595-895C-98F28418333A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Aurelia\Desktop\PIXELLY\ORAL\presentation\github.mp4" TargetMode="Externa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7" Type="http://schemas.openxmlformats.org/officeDocument/2006/relationships/image" Target="../media/image3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gif"/><Relationship Id="rId5" Type="http://schemas.openxmlformats.org/officeDocument/2006/relationships/image" Target="../media/image28.gif"/><Relationship Id="rId4" Type="http://schemas.openxmlformats.org/officeDocument/2006/relationships/image" Target="../media/image27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6.gi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Aurelia\Desktop\PIXELLY\ORAL\presentation\git.mp4" TargetMode="Externa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riangle rectangle 13"/>
          <p:cNvSpPr/>
          <p:nvPr/>
        </p:nvSpPr>
        <p:spPr>
          <a:xfrm rot="5984047">
            <a:off x="-35151" y="-621978"/>
            <a:ext cx="3869621" cy="4287926"/>
          </a:xfrm>
          <a:prstGeom prst="rtTriangle">
            <a:avLst/>
          </a:prstGeom>
          <a:solidFill>
            <a:srgbClr val="0070C0">
              <a:alpha val="18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7" name="Picture 3" descr="C:\Users\Aurelia\Desktop\PIXELLY\ORAL\logoNT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3056" y="1420880"/>
            <a:ext cx="2670944" cy="1720088"/>
          </a:xfrm>
          <a:prstGeom prst="rect">
            <a:avLst/>
          </a:prstGeom>
          <a:noFill/>
        </p:spPr>
      </p:pic>
      <p:pic>
        <p:nvPicPr>
          <p:cNvPr id="6" name="Image 5" descr="28512545_10213619117184773_794252187_n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5616" y="1916832"/>
            <a:ext cx="1872208" cy="19442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 7" descr="test.jpg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64288" y="2924944"/>
            <a:ext cx="1368152" cy="180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30" name="Picture 6" descr="C:\Users\Aurelia\Desktop\PIXELLY\ORAL\logo_sciences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92080" y="332656"/>
            <a:ext cx="3635896" cy="1130433"/>
          </a:xfrm>
          <a:prstGeom prst="rect">
            <a:avLst/>
          </a:prstGeom>
          <a:noFill/>
        </p:spPr>
      </p:pic>
      <p:sp>
        <p:nvSpPr>
          <p:cNvPr id="10" name="ZoneTexte 9"/>
          <p:cNvSpPr txBox="1"/>
          <p:nvPr/>
        </p:nvSpPr>
        <p:spPr>
          <a:xfrm>
            <a:off x="467544" y="428471"/>
            <a:ext cx="468052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err="1" smtClean="0"/>
              <a:t>Pixelly</a:t>
            </a:r>
            <a:endParaRPr lang="fr-FR" sz="3600" b="1" dirty="0" smtClean="0"/>
          </a:p>
          <a:p>
            <a:r>
              <a:rPr lang="fr-FR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 </a:t>
            </a:r>
            <a:r>
              <a:rPr lang="fr-FR" sz="3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Android</a:t>
            </a:r>
            <a:endParaRPr lang="fr-FR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5536" y="4437112"/>
            <a:ext cx="61926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/>
              <a:t>Présenté par le groupe Sujet 5.1 :</a:t>
            </a:r>
            <a:endParaRPr lang="fr-FR" dirty="0" smtClean="0"/>
          </a:p>
          <a:p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Manon BRUN, Loïc EZRATI, Jérémy LERICHE, Mélodie MEISSEL, Aurélia RAHARISON</a:t>
            </a:r>
            <a:endParaRPr lang="fr-F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60040" y="567402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1" dirty="0"/>
              <a:t>Commanditaire : 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Richard 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OSTROWSKI</a:t>
            </a:r>
          </a:p>
          <a:p>
            <a:r>
              <a:rPr lang="fr-FR" b="1" dirty="0"/>
              <a:t>Tuteur : 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Jacques 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VINCENSINI</a:t>
            </a:r>
          </a:p>
          <a:p>
            <a:r>
              <a:rPr lang="fr-FR" b="1" dirty="0"/>
              <a:t>Année</a:t>
            </a:r>
            <a:r>
              <a:rPr lang="fr-FR" dirty="0"/>
              <a:t> </a:t>
            </a:r>
            <a:r>
              <a:rPr lang="fr-FR" dirty="0" smtClean="0"/>
              <a:t>: 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2017/2018</a:t>
            </a:r>
            <a:endParaRPr lang="fr-F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67744" y="692696"/>
            <a:ext cx="288032" cy="288032"/>
          </a:xfrm>
          <a:prstGeom prst="rect">
            <a:avLst/>
          </a:pr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2771800" y="692696"/>
            <a:ext cx="288032" cy="288032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3275856" y="692696"/>
            <a:ext cx="288032" cy="288032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3779912" y="692696"/>
            <a:ext cx="288032" cy="288032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space réservé du numéro de diapositive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9A37-7FCC-4595-895C-98F28418333A}" type="slidenum">
              <a:rPr lang="fr-FR" b="1" smtClean="0">
                <a:solidFill>
                  <a:schemeClr val="tx1"/>
                </a:solidFill>
              </a:rPr>
              <a:pPr/>
              <a:t>1</a:t>
            </a:fld>
            <a:endParaRPr lang="fr-FR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323528" y="1196752"/>
            <a:ext cx="5544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 smtClean="0">
                <a:solidFill>
                  <a:schemeClr val="bg1">
                    <a:lumMod val="50000"/>
                  </a:schemeClr>
                </a:solidFill>
              </a:rPr>
              <a:t>Versionning</a:t>
            </a:r>
            <a:r>
              <a:rPr lang="fr-FR" sz="2800" b="1" dirty="0" smtClean="0">
                <a:solidFill>
                  <a:schemeClr val="bg1">
                    <a:lumMod val="50000"/>
                  </a:schemeClr>
                </a:solidFill>
              </a:rPr>
              <a:t> : </a:t>
            </a:r>
            <a:r>
              <a:rPr lang="fr-FR" sz="2800" b="1" dirty="0" err="1" smtClean="0">
                <a:solidFill>
                  <a:schemeClr val="bg1">
                    <a:lumMod val="50000"/>
                  </a:schemeClr>
                </a:solidFill>
              </a:rPr>
              <a:t>GitHub</a:t>
            </a:r>
            <a:endParaRPr lang="fr-FR" sz="2800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9" name="Espace réservé du contenu 4"/>
          <p:cNvGraphicFramePr>
            <a:graphicFrameLocks/>
          </p:cNvGraphicFramePr>
          <p:nvPr/>
        </p:nvGraphicFramePr>
        <p:xfrm>
          <a:off x="-36512" y="196632"/>
          <a:ext cx="9180516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/>
                <a:gridCol w="1440160"/>
                <a:gridCol w="1440160"/>
                <a:gridCol w="1209736"/>
                <a:gridCol w="1382554"/>
                <a:gridCol w="956244"/>
                <a:gridCol w="131150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Présentation </a:t>
                      </a:r>
                    </a:p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du</a:t>
                      </a:r>
                      <a:r>
                        <a:rPr lang="fr-FR" baseline="0" dirty="0" smtClean="0">
                          <a:solidFill>
                            <a:schemeClr val="bg1"/>
                          </a:solidFill>
                        </a:rPr>
                        <a:t> projet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Organisation</a:t>
                      </a:r>
                    </a:p>
                    <a:p>
                      <a:pPr algn="ctr"/>
                      <a:r>
                        <a:rPr lang="fr-FR" baseline="0" dirty="0" smtClean="0">
                          <a:solidFill>
                            <a:schemeClr val="bg1"/>
                          </a:solidFill>
                        </a:rPr>
                        <a:t>du projet 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Outils</a:t>
                      </a:r>
                    </a:p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utilisés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133B2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Analyse</a:t>
                      </a:r>
                      <a:endParaRPr lang="fr-FR" dirty="0"/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Réalisation</a:t>
                      </a:r>
                      <a:endParaRPr lang="fr-FR" dirty="0"/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Bilan</a:t>
                      </a:r>
                      <a:endParaRPr lang="fr-FR" dirty="0"/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Conclusion</a:t>
                      </a:r>
                      <a:endParaRPr lang="fr-FR" dirty="0"/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9A37-7FCC-4595-895C-98F28418333A}" type="slidenum">
              <a:rPr lang="fr-FR" b="1" smtClean="0">
                <a:solidFill>
                  <a:schemeClr val="tx1"/>
                </a:solidFill>
              </a:rPr>
              <a:pPr/>
              <a:t>10</a:t>
            </a:fld>
            <a:endParaRPr lang="fr-FR" b="1">
              <a:solidFill>
                <a:schemeClr val="tx1"/>
              </a:solidFill>
            </a:endParaRPr>
          </a:p>
        </p:txBody>
      </p:sp>
      <p:pic>
        <p:nvPicPr>
          <p:cNvPr id="10" name="github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1235629" y="1700808"/>
            <a:ext cx="6648739" cy="49685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9A37-7FCC-4595-895C-98F28418333A}" type="slidenum">
              <a:rPr lang="fr-FR" b="1" smtClean="0">
                <a:solidFill>
                  <a:schemeClr val="tx1"/>
                </a:solidFill>
              </a:rPr>
              <a:pPr/>
              <a:t>11</a:t>
            </a:fld>
            <a:endParaRPr lang="fr-FR" b="1">
              <a:solidFill>
                <a:schemeClr val="tx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23528" y="1196752"/>
            <a:ext cx="5544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solidFill>
                  <a:schemeClr val="bg1">
                    <a:lumMod val="50000"/>
                  </a:schemeClr>
                </a:solidFill>
              </a:rPr>
              <a:t>Android</a:t>
            </a:r>
            <a:endParaRPr lang="fr-FR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9" name="Espace réservé du contenu 4"/>
          <p:cNvGraphicFramePr>
            <a:graphicFrameLocks/>
          </p:cNvGraphicFramePr>
          <p:nvPr/>
        </p:nvGraphicFramePr>
        <p:xfrm>
          <a:off x="-36512" y="196632"/>
          <a:ext cx="9180516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09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8255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562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31150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Présentation </a:t>
                      </a:r>
                    </a:p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du</a:t>
                      </a:r>
                      <a:r>
                        <a:rPr lang="fr-FR" baseline="0" dirty="0">
                          <a:solidFill>
                            <a:schemeClr val="bg1"/>
                          </a:solidFill>
                        </a:rPr>
                        <a:t> projet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Organisation</a:t>
                      </a:r>
                    </a:p>
                    <a:p>
                      <a:pPr algn="ctr"/>
                      <a:r>
                        <a:rPr lang="fr-FR" baseline="0" dirty="0">
                          <a:solidFill>
                            <a:schemeClr val="bg1"/>
                          </a:solidFill>
                        </a:rPr>
                        <a:t>du projet 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Outils</a:t>
                      </a:r>
                    </a:p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utilisés</a:t>
                      </a:r>
                    </a:p>
                  </a:txBody>
                  <a:tcPr anchor="ctr">
                    <a:solidFill>
                      <a:srgbClr val="F133B2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Analyse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Réalisation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Bilan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Conclusion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55298" name="Picture 2" descr="https://lh5.googleusercontent.com/LphstgivW9UP681dzC3PuswBV1vn2kMEVBmqjanRfYZtwIPeaYvyGBOMu42IfLEPbpv6KJ8JBenxSDJG1HUgkg1vbSZlsPJJvQBipdSlhRupxh6EUt2TM-tLR5l3Ff_LFJfOz-oxPk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2060848"/>
            <a:ext cx="3240360" cy="32403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Rectangle 7"/>
          <p:cNvSpPr/>
          <p:nvPr/>
        </p:nvSpPr>
        <p:spPr>
          <a:xfrm>
            <a:off x="4706477" y="2516411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buBlip>
                <a:blip r:embed="rId4"/>
              </a:buBlip>
            </a:pPr>
            <a:r>
              <a:rPr lang="fr-FR" sz="2800" dirty="0"/>
              <a:t>  Système d’exploitation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06477" y="3092475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buBlip>
                <a:blip r:embed="rId4"/>
              </a:buBlip>
            </a:pPr>
            <a:r>
              <a:rPr lang="fr-FR" sz="2800" dirty="0"/>
              <a:t>  Open source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706477" y="4307319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buBlip>
                <a:blip r:embed="rId4"/>
              </a:buBlip>
            </a:pPr>
            <a:r>
              <a:rPr lang="fr-FR" sz="2800" dirty="0"/>
              <a:t>  Facile à vendre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A45BF4F9-9804-4C5D-9D4D-67556CB360D5}"/>
              </a:ext>
            </a:extLst>
          </p:cNvPr>
          <p:cNvSpPr/>
          <p:nvPr/>
        </p:nvSpPr>
        <p:spPr>
          <a:xfrm>
            <a:off x="4669965" y="3687253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buBlip>
                <a:blip r:embed="rId4"/>
              </a:buBlip>
            </a:pPr>
            <a:r>
              <a:rPr lang="fr-FR" sz="2800" dirty="0"/>
              <a:t>  Gratuit (ou presque)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323528" y="1196752"/>
            <a:ext cx="5544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chemeClr val="bg1">
                    <a:lumMod val="50000"/>
                  </a:schemeClr>
                </a:solidFill>
              </a:rPr>
              <a:t>IDE</a:t>
            </a:r>
            <a:endParaRPr lang="fr-FR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13" name="Espace réservé du contenu 4"/>
          <p:cNvGraphicFramePr>
            <a:graphicFrameLocks/>
          </p:cNvGraphicFramePr>
          <p:nvPr/>
        </p:nvGraphicFramePr>
        <p:xfrm>
          <a:off x="-36512" y="196632"/>
          <a:ext cx="9180516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/>
                <a:gridCol w="1440160"/>
                <a:gridCol w="1440160"/>
                <a:gridCol w="1209736"/>
                <a:gridCol w="1382554"/>
                <a:gridCol w="956244"/>
                <a:gridCol w="131150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Présentation </a:t>
                      </a:r>
                    </a:p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du</a:t>
                      </a:r>
                      <a:r>
                        <a:rPr lang="fr-FR" baseline="0" dirty="0" smtClean="0">
                          <a:solidFill>
                            <a:schemeClr val="bg1"/>
                          </a:solidFill>
                        </a:rPr>
                        <a:t> projet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Organisation</a:t>
                      </a:r>
                    </a:p>
                    <a:p>
                      <a:pPr algn="ctr"/>
                      <a:r>
                        <a:rPr lang="fr-FR" baseline="0" dirty="0" smtClean="0">
                          <a:solidFill>
                            <a:schemeClr val="bg1"/>
                          </a:solidFill>
                        </a:rPr>
                        <a:t>du projet 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Outils</a:t>
                      </a:r>
                    </a:p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utilisés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133B2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Analyse</a:t>
                      </a:r>
                      <a:endParaRPr lang="fr-FR" dirty="0"/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Réalisation</a:t>
                      </a:r>
                      <a:endParaRPr lang="fr-FR" dirty="0"/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Bilan</a:t>
                      </a:r>
                      <a:endParaRPr lang="fr-FR" dirty="0"/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Conclusion</a:t>
                      </a:r>
                      <a:endParaRPr lang="fr-FR" dirty="0"/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Tableau 15"/>
          <p:cNvGraphicFramePr>
            <a:graphicFrameLocks noGrp="1"/>
          </p:cNvGraphicFramePr>
          <p:nvPr/>
        </p:nvGraphicFramePr>
        <p:xfrm>
          <a:off x="1187624" y="1715780"/>
          <a:ext cx="6840759" cy="4578839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280253"/>
                <a:gridCol w="2280253"/>
                <a:gridCol w="2280253"/>
              </a:tblGrid>
              <a:tr h="864096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dk1"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dk1"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dk1">
                        <a:alpha val="34000"/>
                      </a:schemeClr>
                    </a:solidFill>
                  </a:tcPr>
                </a:tc>
              </a:tr>
              <a:tr h="514343">
                <a:tc>
                  <a:txBody>
                    <a:bodyPr/>
                    <a:lstStyle/>
                    <a:p>
                      <a:r>
                        <a:rPr lang="fr-FR" sz="1800" b="1" u="none" strike="noStrike" kern="1200" dirty="0" smtClean="0"/>
                        <a:t>Facilité d’installation</a:t>
                      </a:r>
                      <a:endParaRPr lang="fr-F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~</a:t>
                      </a:r>
                      <a:endParaRPr lang="fr-F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+</a:t>
                      </a:r>
                      <a:endParaRPr lang="fr-FR" b="1" dirty="0"/>
                    </a:p>
                  </a:txBody>
                  <a:tcPr anchor="ctr"/>
                </a:tc>
              </a:tr>
              <a:tr h="514343">
                <a:tc>
                  <a:txBody>
                    <a:bodyPr/>
                    <a:lstStyle/>
                    <a:p>
                      <a:r>
                        <a:rPr lang="fr-FR" sz="1800" b="1" u="none" strike="noStrike" kern="1200" dirty="0" smtClean="0"/>
                        <a:t>Langues</a:t>
                      </a:r>
                      <a:endParaRPr lang="fr-F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+</a:t>
                      </a:r>
                      <a:endParaRPr lang="fr-F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dirty="0" smtClean="0"/>
                        <a:t>~</a:t>
                      </a:r>
                    </a:p>
                    <a:p>
                      <a:pPr algn="ctr"/>
                      <a:endParaRPr lang="fr-FR" b="1" dirty="0"/>
                    </a:p>
                  </a:txBody>
                  <a:tcPr anchor="ctr"/>
                </a:tc>
              </a:tr>
              <a:tr h="514343">
                <a:tc>
                  <a:txBody>
                    <a:bodyPr/>
                    <a:lstStyle/>
                    <a:p>
                      <a:r>
                        <a:rPr lang="fr-FR" sz="1800" b="1" u="none" strike="noStrike" kern="1200" dirty="0" smtClean="0"/>
                        <a:t>Performance</a:t>
                      </a:r>
                      <a:endParaRPr lang="fr-F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dirty="0" smtClean="0"/>
                        <a:t>~</a:t>
                      </a:r>
                    </a:p>
                    <a:p>
                      <a:pPr algn="ctr"/>
                      <a:endParaRPr lang="fr-F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+</a:t>
                      </a:r>
                      <a:endParaRPr lang="fr-FR" b="1" dirty="0"/>
                    </a:p>
                  </a:txBody>
                  <a:tcPr anchor="ctr"/>
                </a:tc>
              </a:tr>
              <a:tr h="514343">
                <a:tc>
                  <a:txBody>
                    <a:bodyPr/>
                    <a:lstStyle/>
                    <a:p>
                      <a:r>
                        <a:rPr lang="fr-FR" sz="1800" b="1" u="none" strike="noStrike" kern="1200" dirty="0" smtClean="0"/>
                        <a:t>Système de </a:t>
                      </a:r>
                      <a:r>
                        <a:rPr lang="fr-FR" sz="1800" b="1" u="none" strike="noStrike" kern="1200" dirty="0" err="1" smtClean="0"/>
                        <a:t>build</a:t>
                      </a:r>
                      <a:endParaRPr lang="fr-F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dirty="0" smtClean="0"/>
                        <a:t>~</a:t>
                      </a:r>
                    </a:p>
                    <a:p>
                      <a:pPr algn="ctr"/>
                      <a:endParaRPr lang="fr-F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+</a:t>
                      </a:r>
                      <a:endParaRPr lang="fr-FR" b="1" dirty="0"/>
                    </a:p>
                  </a:txBody>
                  <a:tcPr anchor="ctr"/>
                </a:tc>
              </a:tr>
              <a:tr h="514343">
                <a:tc>
                  <a:txBody>
                    <a:bodyPr/>
                    <a:lstStyle/>
                    <a:p>
                      <a:r>
                        <a:rPr lang="fr-FR" sz="1800" b="1" u="none" strike="noStrike" kern="1200" dirty="0" smtClean="0"/>
                        <a:t>Complétion et </a:t>
                      </a:r>
                      <a:r>
                        <a:rPr lang="fr-FR" sz="1800" b="1" u="none" strike="noStrike" kern="1200" dirty="0" err="1" smtClean="0"/>
                        <a:t>Refactoring</a:t>
                      </a:r>
                      <a:endParaRPr lang="fr-F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dirty="0" smtClean="0"/>
                        <a:t>~</a:t>
                      </a:r>
                    </a:p>
                    <a:p>
                      <a:pPr algn="ctr"/>
                      <a:endParaRPr lang="fr-F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+</a:t>
                      </a:r>
                      <a:endParaRPr lang="fr-FR" b="1" dirty="0"/>
                    </a:p>
                  </a:txBody>
                  <a:tcPr anchor="ctr"/>
                </a:tc>
              </a:tr>
              <a:tr h="514343">
                <a:tc>
                  <a:txBody>
                    <a:bodyPr/>
                    <a:lstStyle/>
                    <a:p>
                      <a:r>
                        <a:rPr lang="fr-FR" sz="1800" b="1" u="none" strike="noStrike" kern="1200" dirty="0" smtClean="0"/>
                        <a:t>Editeur d’interface graphique</a:t>
                      </a:r>
                      <a:endParaRPr lang="fr-F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+</a:t>
                      </a:r>
                      <a:endParaRPr lang="fr-F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+</a:t>
                      </a:r>
                      <a:endParaRPr lang="fr-FR" b="1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7" name="Image 16" descr="Android_Studio_icon.sv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56176" y="1628800"/>
            <a:ext cx="1728192" cy="1095092"/>
          </a:xfrm>
          <a:prstGeom prst="rect">
            <a:avLst/>
          </a:prstGeom>
        </p:spPr>
      </p:pic>
      <p:pic>
        <p:nvPicPr>
          <p:cNvPr id="11" name="Image 10" descr="Eclipse-luna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83968" y="1787788"/>
            <a:ext cx="555747" cy="720080"/>
          </a:xfrm>
          <a:prstGeom prst="rect">
            <a:avLst/>
          </a:prstGeom>
        </p:spPr>
      </p:pic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9A37-7FCC-4595-895C-98F28418333A}" type="slidenum">
              <a:rPr lang="fr-FR" b="1" smtClean="0">
                <a:solidFill>
                  <a:schemeClr val="tx1"/>
                </a:solidFill>
              </a:rPr>
              <a:pPr/>
              <a:t>12</a:t>
            </a:fld>
            <a:endParaRPr lang="fr-FR" b="1">
              <a:solidFill>
                <a:schemeClr val="tx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15616" y="6300028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Source : </a:t>
            </a:r>
            <a:r>
              <a:rPr lang="fr-FR" i="1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http://www.android-dev.fr</a:t>
            </a:r>
            <a:endParaRPr lang="fr-FR" i="1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à coins arrondis 27"/>
          <p:cNvSpPr/>
          <p:nvPr/>
        </p:nvSpPr>
        <p:spPr>
          <a:xfrm>
            <a:off x="323528" y="1916832"/>
            <a:ext cx="8748464" cy="4320480"/>
          </a:xfrm>
          <a:prstGeom prst="round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9706" name="Picture 10" descr="https://cdn.discordapp.com/attachments/448558295943348228/448857454717960203/IdeTou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916832"/>
            <a:ext cx="8696092" cy="42484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13" name="Espace réservé du contenu 4"/>
          <p:cNvGraphicFramePr>
            <a:graphicFrameLocks/>
          </p:cNvGraphicFramePr>
          <p:nvPr/>
        </p:nvGraphicFramePr>
        <p:xfrm>
          <a:off x="-36512" y="196632"/>
          <a:ext cx="9180516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/>
                <a:gridCol w="1440160"/>
                <a:gridCol w="1440160"/>
                <a:gridCol w="1209736"/>
                <a:gridCol w="1382554"/>
                <a:gridCol w="956244"/>
                <a:gridCol w="131150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Présentation </a:t>
                      </a:r>
                    </a:p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du</a:t>
                      </a:r>
                      <a:r>
                        <a:rPr lang="fr-FR" baseline="0" dirty="0" smtClean="0">
                          <a:solidFill>
                            <a:schemeClr val="bg1"/>
                          </a:solidFill>
                        </a:rPr>
                        <a:t> projet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Organisation</a:t>
                      </a:r>
                    </a:p>
                    <a:p>
                      <a:pPr algn="ctr"/>
                      <a:r>
                        <a:rPr lang="fr-FR" baseline="0" dirty="0" smtClean="0">
                          <a:solidFill>
                            <a:schemeClr val="bg1"/>
                          </a:solidFill>
                        </a:rPr>
                        <a:t>du projet 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Outils</a:t>
                      </a:r>
                    </a:p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utilisés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133B2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Analyse</a:t>
                      </a:r>
                      <a:endParaRPr lang="fr-FR" dirty="0"/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Réalisation</a:t>
                      </a:r>
                      <a:endParaRPr lang="fr-FR" dirty="0"/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Bilan</a:t>
                      </a:r>
                      <a:endParaRPr lang="fr-FR" dirty="0"/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Conclusion</a:t>
                      </a:r>
                      <a:endParaRPr lang="fr-FR" dirty="0"/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323528" y="1196752"/>
            <a:ext cx="5544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 smtClean="0">
                <a:solidFill>
                  <a:schemeClr val="bg1">
                    <a:lumMod val="50000"/>
                  </a:schemeClr>
                </a:solidFill>
              </a:rPr>
              <a:t>Android</a:t>
            </a:r>
            <a:r>
              <a:rPr lang="fr-FR" sz="2800" b="1" dirty="0" smtClean="0">
                <a:solidFill>
                  <a:schemeClr val="bg1">
                    <a:lumMod val="50000"/>
                  </a:schemeClr>
                </a:solidFill>
              </a:rPr>
              <a:t> Studio</a:t>
            </a:r>
            <a:endParaRPr lang="fr-FR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95536" y="2564904"/>
            <a:ext cx="1440160" cy="35283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1835696" y="2564904"/>
            <a:ext cx="2880320" cy="31683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4788024" y="2564904"/>
            <a:ext cx="2016224" cy="33123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1043608" y="3068960"/>
            <a:ext cx="7056784" cy="12961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" name="Picture 10" descr="https://cdn.discordapp.com/attachments/448558295943348228/448857454717960203/IdeTout.png"/>
          <p:cNvPicPr>
            <a:picLocks noChangeAspect="1" noChangeArrowheads="1"/>
          </p:cNvPicPr>
          <p:nvPr/>
        </p:nvPicPr>
        <p:blipFill>
          <a:blip r:embed="rId3" cstate="print"/>
          <a:srcRect l="39570" t="10564" r="23441" b="84154"/>
          <a:stretch>
            <a:fillRect/>
          </a:stretch>
        </p:blipFill>
        <p:spPr bwMode="auto">
          <a:xfrm>
            <a:off x="1187624" y="3501008"/>
            <a:ext cx="6840760" cy="4772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5" name="Rectangle 24"/>
          <p:cNvSpPr/>
          <p:nvPr/>
        </p:nvSpPr>
        <p:spPr>
          <a:xfrm>
            <a:off x="6876256" y="2348880"/>
            <a:ext cx="2088232" cy="3600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>
          <a:xfrm>
            <a:off x="3707904" y="2348880"/>
            <a:ext cx="302433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9A37-7FCC-4595-895C-98F28418333A}" type="slidenum">
              <a:rPr lang="fr-FR" b="1" smtClean="0">
                <a:solidFill>
                  <a:schemeClr val="tx1"/>
                </a:solidFill>
              </a:rPr>
              <a:pPr/>
              <a:t>13</a:t>
            </a:fld>
            <a:endParaRPr lang="fr-FR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17" grpId="0" animBg="1"/>
      <p:bldP spid="17" grpId="1" animBg="1"/>
      <p:bldP spid="19" grpId="0" animBg="1"/>
      <p:bldP spid="19" grpId="1" animBg="1"/>
      <p:bldP spid="21" grpId="0" animBg="1"/>
      <p:bldP spid="21" grpId="1" animBg="1"/>
      <p:bldP spid="27" grpId="0" animBg="1"/>
      <p:bldP spid="27" grpId="1" animBg="1"/>
      <p:bldP spid="25" grpId="0" animBg="1"/>
      <p:bldP spid="26" grpId="0" animBg="1"/>
      <p:bldP spid="26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323528" y="1196752"/>
            <a:ext cx="5544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chemeClr val="bg1">
                    <a:lumMod val="50000"/>
                  </a:schemeClr>
                </a:solidFill>
              </a:rPr>
              <a:t>Méthodologie 2TUP</a:t>
            </a:r>
            <a:endParaRPr lang="fr-FR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Image 7" descr="1200px-LetterY.sv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14800" y="1755576"/>
            <a:ext cx="4265712" cy="4265712"/>
          </a:xfrm>
          <a:prstGeom prst="rect">
            <a:avLst/>
          </a:prstGeom>
        </p:spPr>
      </p:pic>
      <p:sp>
        <p:nvSpPr>
          <p:cNvPr id="13" name="Ellipse 12"/>
          <p:cNvSpPr/>
          <p:nvPr/>
        </p:nvSpPr>
        <p:spPr>
          <a:xfrm rot="8769740">
            <a:off x="5852413" y="1628752"/>
            <a:ext cx="872065" cy="266392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971600" y="2348881"/>
            <a:ext cx="40324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 smtClean="0">
                <a:solidFill>
                  <a:schemeClr val="accent6">
                    <a:lumMod val="75000"/>
                  </a:schemeClr>
                </a:solidFill>
              </a:rPr>
              <a:t>Etude préliminaire</a:t>
            </a:r>
          </a:p>
          <a:p>
            <a:endParaRPr lang="fr-FR" sz="1200" b="1" dirty="0" smtClean="0"/>
          </a:p>
          <a:p>
            <a:r>
              <a:rPr lang="fr-FR" dirty="0" smtClean="0">
                <a:sym typeface="Wingdings" pitchFamily="2" charset="2"/>
              </a:rPr>
              <a:t> C</a:t>
            </a:r>
            <a:r>
              <a:rPr lang="fr-FR" dirty="0" smtClean="0"/>
              <a:t>ontexte</a:t>
            </a:r>
          </a:p>
          <a:p>
            <a:pPr>
              <a:buBlip>
                <a:blip r:embed="rId4"/>
              </a:buBlip>
            </a:pPr>
            <a:r>
              <a:rPr lang="fr-FR" dirty="0" smtClean="0"/>
              <a:t>  un unique acteur</a:t>
            </a:r>
          </a:p>
          <a:p>
            <a:pPr>
              <a:buBlip>
                <a:blip r:embed="rId4"/>
              </a:buBlip>
            </a:pPr>
            <a:r>
              <a:rPr lang="fr-FR" dirty="0" smtClean="0"/>
              <a:t>  messages acteur/application</a:t>
            </a:r>
            <a:endParaRPr lang="fr-FR" b="1" dirty="0" smtClean="0"/>
          </a:p>
        </p:txBody>
      </p:sp>
      <p:sp>
        <p:nvSpPr>
          <p:cNvPr id="16" name="ZoneTexte 15"/>
          <p:cNvSpPr txBox="1"/>
          <p:nvPr/>
        </p:nvSpPr>
        <p:spPr>
          <a:xfrm>
            <a:off x="971600" y="4205987"/>
            <a:ext cx="4032448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 smtClean="0">
                <a:solidFill>
                  <a:schemeClr val="accent6">
                    <a:lumMod val="75000"/>
                  </a:schemeClr>
                </a:solidFill>
              </a:rPr>
              <a:t>Capture des Besoins Fonctionnels</a:t>
            </a:r>
          </a:p>
          <a:p>
            <a:endParaRPr lang="fr-FR" sz="1200" b="1" dirty="0" smtClean="0"/>
          </a:p>
          <a:p>
            <a:pPr>
              <a:buBlip>
                <a:blip r:embed="rId4"/>
              </a:buBlip>
            </a:pPr>
            <a:r>
              <a:rPr lang="fr-FR" dirty="0" smtClean="0"/>
              <a:t>  Fonctionnalités attendues</a:t>
            </a:r>
          </a:p>
          <a:p>
            <a:pPr>
              <a:buBlip>
                <a:blip r:embed="rId4"/>
              </a:buBlip>
            </a:pPr>
            <a:r>
              <a:rPr lang="fr-FR" dirty="0" smtClean="0"/>
              <a:t>  Métier</a:t>
            </a:r>
          </a:p>
          <a:p>
            <a:pPr>
              <a:buBlip>
                <a:blip r:embed="rId4"/>
              </a:buBlip>
            </a:pPr>
            <a:r>
              <a:rPr lang="fr-FR" dirty="0" smtClean="0"/>
              <a:t>  Dynamique de jeu</a:t>
            </a:r>
          </a:p>
          <a:p>
            <a:pPr>
              <a:buFont typeface="Arial" pitchFamily="34" charset="0"/>
              <a:buChar char="•"/>
            </a:pPr>
            <a:endParaRPr lang="fr-FR" b="1" dirty="0" smtClean="0"/>
          </a:p>
          <a:p>
            <a:endParaRPr lang="fr-FR" dirty="0" smtClean="0"/>
          </a:p>
        </p:txBody>
      </p:sp>
      <p:graphicFrame>
        <p:nvGraphicFramePr>
          <p:cNvPr id="19" name="Espace réservé du contenu 4"/>
          <p:cNvGraphicFramePr>
            <a:graphicFrameLocks/>
          </p:cNvGraphicFramePr>
          <p:nvPr/>
        </p:nvGraphicFramePr>
        <p:xfrm>
          <a:off x="-36512" y="196632"/>
          <a:ext cx="9180516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/>
                <a:gridCol w="1440160"/>
                <a:gridCol w="1440160"/>
                <a:gridCol w="1209736"/>
                <a:gridCol w="1382554"/>
                <a:gridCol w="956244"/>
                <a:gridCol w="131150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Présentation </a:t>
                      </a:r>
                    </a:p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du</a:t>
                      </a:r>
                      <a:r>
                        <a:rPr lang="fr-FR" baseline="0" dirty="0" smtClean="0">
                          <a:solidFill>
                            <a:schemeClr val="bg1"/>
                          </a:solidFill>
                        </a:rPr>
                        <a:t> projet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Organisation</a:t>
                      </a:r>
                    </a:p>
                    <a:p>
                      <a:pPr algn="ctr"/>
                      <a:r>
                        <a:rPr lang="fr-FR" baseline="0" dirty="0" smtClean="0">
                          <a:solidFill>
                            <a:schemeClr val="bg1"/>
                          </a:solidFill>
                        </a:rPr>
                        <a:t>du projet 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Outils</a:t>
                      </a:r>
                    </a:p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utilisés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Analyse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55DD11">
                        <a:alpha val="6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Réalisation</a:t>
                      </a:r>
                      <a:endParaRPr lang="fr-FR" dirty="0"/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Bilan</a:t>
                      </a:r>
                      <a:endParaRPr lang="fr-FR" dirty="0"/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Conclusion</a:t>
                      </a:r>
                      <a:endParaRPr lang="fr-FR" dirty="0"/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9A37-7FCC-4595-895C-98F28418333A}" type="slidenum">
              <a:rPr lang="fr-FR" b="1" smtClean="0">
                <a:solidFill>
                  <a:schemeClr val="tx1"/>
                </a:solidFill>
              </a:rPr>
              <a:pPr/>
              <a:t>14</a:t>
            </a:fld>
            <a:endParaRPr lang="fr-FR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323528" y="1196752"/>
            <a:ext cx="5544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chemeClr val="bg1">
                    <a:lumMod val="50000"/>
                  </a:schemeClr>
                </a:solidFill>
              </a:rPr>
              <a:t>Menu de </a:t>
            </a:r>
            <a:r>
              <a:rPr lang="fr-FR" sz="2800" b="1" dirty="0" err="1" smtClean="0">
                <a:solidFill>
                  <a:schemeClr val="bg1">
                    <a:lumMod val="50000"/>
                  </a:schemeClr>
                </a:solidFill>
              </a:rPr>
              <a:t>Pixelly</a:t>
            </a:r>
            <a:r>
              <a:rPr lang="fr-FR" sz="2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fr-FR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4499992" y="2276872"/>
            <a:ext cx="4032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 smtClean="0"/>
          </a:p>
          <a:p>
            <a:pPr>
              <a:buBlip>
                <a:blip r:embed="rId3"/>
              </a:buBlip>
            </a:pPr>
            <a:r>
              <a:rPr lang="fr-FR" dirty="0" smtClean="0"/>
              <a:t>    </a:t>
            </a:r>
            <a:r>
              <a:rPr lang="fr-FR" b="1" dirty="0" smtClean="0"/>
              <a:t>Plusieurs possibilités proposées</a:t>
            </a:r>
          </a:p>
          <a:p>
            <a:r>
              <a:rPr lang="fr-FR" dirty="0" smtClean="0">
                <a:sym typeface="Wingdings" pitchFamily="2" charset="2"/>
              </a:rPr>
              <a:t> </a:t>
            </a:r>
            <a:r>
              <a:rPr lang="fr-FR" dirty="0" smtClean="0"/>
              <a:t>jeu, options, aide, crédits, quitter</a:t>
            </a:r>
          </a:p>
        </p:txBody>
      </p:sp>
      <p:graphicFrame>
        <p:nvGraphicFramePr>
          <p:cNvPr id="11" name="Espace réservé du contenu 4"/>
          <p:cNvGraphicFramePr>
            <a:graphicFrameLocks/>
          </p:cNvGraphicFramePr>
          <p:nvPr/>
        </p:nvGraphicFramePr>
        <p:xfrm>
          <a:off x="-36512" y="196632"/>
          <a:ext cx="9180516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/>
                <a:gridCol w="1440160"/>
                <a:gridCol w="1440160"/>
                <a:gridCol w="1209736"/>
                <a:gridCol w="1382554"/>
                <a:gridCol w="956244"/>
                <a:gridCol w="131150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Présentation </a:t>
                      </a:r>
                    </a:p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du</a:t>
                      </a:r>
                      <a:r>
                        <a:rPr lang="fr-FR" baseline="0" dirty="0" smtClean="0">
                          <a:solidFill>
                            <a:schemeClr val="bg1"/>
                          </a:solidFill>
                        </a:rPr>
                        <a:t> projet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Organisation</a:t>
                      </a:r>
                    </a:p>
                    <a:p>
                      <a:pPr algn="ctr"/>
                      <a:r>
                        <a:rPr lang="fr-FR" baseline="0" dirty="0" smtClean="0">
                          <a:solidFill>
                            <a:schemeClr val="bg1"/>
                          </a:solidFill>
                        </a:rPr>
                        <a:t>du projet 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Outils</a:t>
                      </a:r>
                    </a:p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utilisés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Analyse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Réalisation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7030A0">
                        <a:alpha val="6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Bilan</a:t>
                      </a:r>
                      <a:endParaRPr lang="fr-FR" dirty="0"/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Conclusion</a:t>
                      </a:r>
                      <a:endParaRPr lang="fr-FR" dirty="0"/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9A37-7FCC-4595-895C-98F28418333A}" type="slidenum">
              <a:rPr lang="fr-FR" b="1" smtClean="0">
                <a:solidFill>
                  <a:schemeClr val="tx1"/>
                </a:solidFill>
              </a:rPr>
              <a:pPr/>
              <a:t>15</a:t>
            </a:fld>
            <a:endParaRPr lang="fr-FR" b="1">
              <a:solidFill>
                <a:schemeClr val="tx1"/>
              </a:solidFill>
            </a:endParaRPr>
          </a:p>
        </p:txBody>
      </p:sp>
      <p:pic>
        <p:nvPicPr>
          <p:cNvPr id="8" name="Image 7" descr="menuGif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584" y="1772816"/>
            <a:ext cx="2677480" cy="47525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ZoneTexte 14"/>
          <p:cNvSpPr txBox="1"/>
          <p:nvPr/>
        </p:nvSpPr>
        <p:spPr>
          <a:xfrm>
            <a:off x="4572000" y="2060848"/>
            <a:ext cx="4032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3"/>
              </a:buBlip>
            </a:pPr>
            <a:endParaRPr lang="fr-FR" b="1" dirty="0" smtClean="0"/>
          </a:p>
          <a:p>
            <a:pPr>
              <a:buBlip>
                <a:blip r:embed="rId3"/>
              </a:buBlip>
            </a:pPr>
            <a:r>
              <a:rPr lang="fr-FR" dirty="0" smtClean="0"/>
              <a:t>    </a:t>
            </a:r>
            <a:r>
              <a:rPr lang="fr-FR" b="1" dirty="0" smtClean="0"/>
              <a:t>Choix parmi les niveaux débloqués</a:t>
            </a:r>
          </a:p>
          <a:p>
            <a:pPr>
              <a:buBlip>
                <a:blip r:embed="rId3"/>
              </a:buBlip>
            </a:pPr>
            <a:endParaRPr lang="fr-FR" b="1" dirty="0" smtClean="0"/>
          </a:p>
          <a:p>
            <a:pPr>
              <a:buBlip>
                <a:blip r:embed="rId3"/>
              </a:buBlip>
            </a:pPr>
            <a:r>
              <a:rPr lang="fr-FR" b="1" dirty="0" smtClean="0"/>
              <a:t>    Accès à l’aide du jeu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323528" y="1196752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chemeClr val="bg1">
                    <a:lumMod val="50000"/>
                  </a:schemeClr>
                </a:solidFill>
              </a:rPr>
              <a:t>Liste des niveaux </a:t>
            </a:r>
            <a:endParaRPr lang="fr-FR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10" name="Espace réservé du contenu 4"/>
          <p:cNvGraphicFramePr>
            <a:graphicFrameLocks/>
          </p:cNvGraphicFramePr>
          <p:nvPr/>
        </p:nvGraphicFramePr>
        <p:xfrm>
          <a:off x="-36512" y="196632"/>
          <a:ext cx="9180516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/>
                <a:gridCol w="1440160"/>
                <a:gridCol w="1440160"/>
                <a:gridCol w="1209736"/>
                <a:gridCol w="1382554"/>
                <a:gridCol w="956244"/>
                <a:gridCol w="131150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Présentation </a:t>
                      </a:r>
                    </a:p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du</a:t>
                      </a:r>
                      <a:r>
                        <a:rPr lang="fr-FR" baseline="0" dirty="0" smtClean="0">
                          <a:solidFill>
                            <a:schemeClr val="bg1"/>
                          </a:solidFill>
                        </a:rPr>
                        <a:t> projet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Organisation</a:t>
                      </a:r>
                    </a:p>
                    <a:p>
                      <a:pPr algn="ctr"/>
                      <a:r>
                        <a:rPr lang="fr-FR" baseline="0" dirty="0" smtClean="0">
                          <a:solidFill>
                            <a:schemeClr val="bg1"/>
                          </a:solidFill>
                        </a:rPr>
                        <a:t>du projet 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Outils</a:t>
                      </a:r>
                    </a:p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utilisés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Analyse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Réalisation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7030A0">
                        <a:alpha val="6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Bilan</a:t>
                      </a:r>
                      <a:endParaRPr lang="fr-FR" dirty="0"/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Conclusion</a:t>
                      </a:r>
                      <a:endParaRPr lang="fr-FR" dirty="0"/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9A37-7FCC-4595-895C-98F28418333A}" type="slidenum">
              <a:rPr lang="fr-FR" b="1" smtClean="0">
                <a:solidFill>
                  <a:schemeClr val="tx1"/>
                </a:solidFill>
              </a:rPr>
              <a:pPr/>
              <a:t>16</a:t>
            </a:fld>
            <a:endParaRPr lang="fr-FR" b="1" dirty="0">
              <a:solidFill>
                <a:schemeClr val="tx1"/>
              </a:solidFill>
            </a:endParaRPr>
          </a:p>
        </p:txBody>
      </p:sp>
      <p:pic>
        <p:nvPicPr>
          <p:cNvPr id="7" name="Image 6" descr="listeNivGif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9259" y="1800200"/>
            <a:ext cx="2702621" cy="47971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323528" y="1196752"/>
            <a:ext cx="5544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chemeClr val="bg1">
                    <a:lumMod val="50000"/>
                  </a:schemeClr>
                </a:solidFill>
              </a:rPr>
              <a:t>Dynamique du jeu </a:t>
            </a:r>
            <a:r>
              <a:rPr lang="fr-FR" sz="2800" b="1" dirty="0" err="1" smtClean="0">
                <a:solidFill>
                  <a:schemeClr val="bg1">
                    <a:lumMod val="50000"/>
                  </a:schemeClr>
                </a:solidFill>
              </a:rPr>
              <a:t>Pixelly</a:t>
            </a:r>
            <a:endParaRPr lang="fr-FR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611560" y="2060848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3"/>
              </a:buBlip>
            </a:pPr>
            <a:r>
              <a:rPr lang="fr-FR" b="1" dirty="0" smtClean="0"/>
              <a:t>    Tracer / supprimer des chemins</a:t>
            </a:r>
          </a:p>
          <a:p>
            <a:r>
              <a:rPr lang="fr-FR" dirty="0" smtClean="0"/>
              <a:t>       (avec vérifications) </a:t>
            </a:r>
          </a:p>
        </p:txBody>
      </p:sp>
      <p:graphicFrame>
        <p:nvGraphicFramePr>
          <p:cNvPr id="9" name="Espace réservé du contenu 4"/>
          <p:cNvGraphicFramePr>
            <a:graphicFrameLocks/>
          </p:cNvGraphicFramePr>
          <p:nvPr/>
        </p:nvGraphicFramePr>
        <p:xfrm>
          <a:off x="-36512" y="196632"/>
          <a:ext cx="9180516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/>
                <a:gridCol w="1440160"/>
                <a:gridCol w="1440160"/>
                <a:gridCol w="1209736"/>
                <a:gridCol w="1382554"/>
                <a:gridCol w="956244"/>
                <a:gridCol w="131150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Présentation </a:t>
                      </a:r>
                    </a:p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du</a:t>
                      </a:r>
                      <a:r>
                        <a:rPr lang="fr-FR" baseline="0" dirty="0" smtClean="0">
                          <a:solidFill>
                            <a:schemeClr val="bg1"/>
                          </a:solidFill>
                        </a:rPr>
                        <a:t> projet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Organisation</a:t>
                      </a:r>
                    </a:p>
                    <a:p>
                      <a:pPr algn="ctr"/>
                      <a:r>
                        <a:rPr lang="fr-FR" baseline="0" dirty="0" smtClean="0">
                          <a:solidFill>
                            <a:schemeClr val="bg1"/>
                          </a:solidFill>
                        </a:rPr>
                        <a:t>du projet 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Outils</a:t>
                      </a:r>
                    </a:p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utilisés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Analyse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Réalisation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7030A0">
                        <a:alpha val="6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Bilan</a:t>
                      </a:r>
                      <a:endParaRPr lang="fr-FR" dirty="0"/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Conclusion</a:t>
                      </a:r>
                      <a:endParaRPr lang="fr-FR" dirty="0"/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9A37-7FCC-4595-895C-98F28418333A}" type="slidenum">
              <a:rPr lang="fr-FR" b="1" smtClean="0">
                <a:solidFill>
                  <a:schemeClr val="tx1"/>
                </a:solidFill>
              </a:rPr>
              <a:pPr/>
              <a:t>17</a:t>
            </a:fld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611560" y="2636912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 smtClean="0"/>
          </a:p>
          <a:p>
            <a:pPr>
              <a:buBlip>
                <a:blip r:embed="rId3"/>
              </a:buBlip>
            </a:pPr>
            <a:r>
              <a:rPr lang="fr-FR" dirty="0" smtClean="0"/>
              <a:t>    </a:t>
            </a:r>
            <a:r>
              <a:rPr lang="fr-FR" b="1" dirty="0" smtClean="0"/>
              <a:t>Réinitialiser grille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611560" y="3635732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3"/>
              </a:buBlip>
            </a:pPr>
            <a:r>
              <a:rPr lang="fr-FR" b="1" dirty="0" smtClean="0"/>
              <a:t>    Aide du jeu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11560" y="4365104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3"/>
              </a:buBlip>
            </a:pPr>
            <a:r>
              <a:rPr lang="fr-FR" b="1" dirty="0" smtClean="0"/>
              <a:t>    Sauvegarde de la progression</a:t>
            </a:r>
            <a:endParaRPr lang="fr-FR" dirty="0" smtClean="0"/>
          </a:p>
        </p:txBody>
      </p:sp>
      <p:sp>
        <p:nvSpPr>
          <p:cNvPr id="13" name="ZoneTexte 12"/>
          <p:cNvSpPr txBox="1"/>
          <p:nvPr/>
        </p:nvSpPr>
        <p:spPr>
          <a:xfrm>
            <a:off x="611560" y="5085184"/>
            <a:ext cx="4032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3"/>
              </a:buBlip>
            </a:pPr>
            <a:r>
              <a:rPr lang="fr-FR" b="1" dirty="0" smtClean="0"/>
              <a:t>    Fin du niveau </a:t>
            </a:r>
            <a:r>
              <a:rPr lang="fr-FR" dirty="0" smtClean="0"/>
              <a:t>: </a:t>
            </a:r>
          </a:p>
          <a:p>
            <a:r>
              <a:rPr lang="fr-FR" dirty="0" smtClean="0"/>
              <a:t>       -  Affichage de l’image </a:t>
            </a:r>
          </a:p>
          <a:p>
            <a:r>
              <a:rPr lang="fr-FR" dirty="0" smtClean="0"/>
              <a:t>       -  Déblocage du niveau supérieur</a:t>
            </a:r>
          </a:p>
        </p:txBody>
      </p:sp>
      <p:pic>
        <p:nvPicPr>
          <p:cNvPr id="14" name="Image 13" descr="tracesGif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20072" y="1124744"/>
            <a:ext cx="3048000" cy="5410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Image 14" descr="resetGif.g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20072" y="1124744"/>
            <a:ext cx="3048000" cy="5410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Image 15" descr="saveGif.gi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96408" y="1124744"/>
            <a:ext cx="3048000" cy="5410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Image 16" descr="finGif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96408" y="1124744"/>
            <a:ext cx="3048000" cy="5410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323528" y="1196752"/>
            <a:ext cx="6120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chemeClr val="bg1">
                    <a:lumMod val="50000"/>
                  </a:schemeClr>
                </a:solidFill>
              </a:rPr>
              <a:t>Particularités de l’implémentation </a:t>
            </a:r>
            <a:endParaRPr lang="fr-FR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395536" y="1844824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3"/>
              </a:buBlip>
            </a:pPr>
            <a:r>
              <a:rPr lang="fr-FR" b="1" dirty="0" smtClean="0"/>
              <a:t>  Architecture M V C</a:t>
            </a:r>
            <a:endParaRPr lang="fr-FR" dirty="0" smtClean="0"/>
          </a:p>
          <a:p>
            <a:pPr algn="ctr"/>
            <a:endParaRPr lang="fr-FR" dirty="0" smtClean="0"/>
          </a:p>
        </p:txBody>
      </p:sp>
      <p:sp>
        <p:nvSpPr>
          <p:cNvPr id="8" name="ZoneTexte 7"/>
          <p:cNvSpPr txBox="1"/>
          <p:nvPr/>
        </p:nvSpPr>
        <p:spPr>
          <a:xfrm>
            <a:off x="5292080" y="1844824"/>
            <a:ext cx="5832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3"/>
              </a:buBlip>
            </a:pPr>
            <a:r>
              <a:rPr lang="fr-FR" b="1" dirty="0" smtClean="0"/>
              <a:t>  </a:t>
            </a:r>
            <a:r>
              <a:rPr lang="fr-FR" b="1" dirty="0" err="1" smtClean="0"/>
              <a:t>Widget</a:t>
            </a:r>
            <a:r>
              <a:rPr lang="fr-FR" b="1" dirty="0" smtClean="0"/>
              <a:t>  </a:t>
            </a:r>
            <a:endParaRPr lang="fr-FR" dirty="0" smtClean="0">
              <a:sym typeface="Wingdings" pitchFamily="2" charset="2"/>
            </a:endParaRPr>
          </a:p>
          <a:p>
            <a:r>
              <a:rPr lang="fr-FR" b="1" dirty="0" smtClean="0">
                <a:sym typeface="Wingdings" pitchFamily="2" charset="2"/>
              </a:rPr>
              <a:t>   </a:t>
            </a:r>
            <a:r>
              <a:rPr lang="fr-FR" dirty="0" smtClean="0">
                <a:sym typeface="Wingdings" pitchFamily="2" charset="2"/>
              </a:rPr>
              <a:t></a:t>
            </a:r>
            <a:r>
              <a:rPr lang="fr-FR" b="1" dirty="0" smtClean="0">
                <a:sym typeface="Wingdings" pitchFamily="2" charset="2"/>
              </a:rPr>
              <a:t> </a:t>
            </a:r>
            <a:r>
              <a:rPr lang="fr-FR" dirty="0" smtClean="0">
                <a:sym typeface="Wingdings" pitchFamily="2" charset="2"/>
              </a:rPr>
              <a:t>implémentation grille (Vue)</a:t>
            </a:r>
            <a:endParaRPr lang="fr-FR" dirty="0" smtClean="0"/>
          </a:p>
          <a:p>
            <a:pPr algn="ctr"/>
            <a:endParaRPr lang="fr-FR" dirty="0" smtClean="0"/>
          </a:p>
        </p:txBody>
      </p:sp>
      <p:sp>
        <p:nvSpPr>
          <p:cNvPr id="9" name="ZoneTexte 8"/>
          <p:cNvSpPr txBox="1"/>
          <p:nvPr/>
        </p:nvSpPr>
        <p:spPr>
          <a:xfrm>
            <a:off x="5292080" y="2564904"/>
            <a:ext cx="4032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3"/>
              </a:buBlip>
            </a:pPr>
            <a:r>
              <a:rPr lang="fr-FR" b="1" dirty="0" smtClean="0"/>
              <a:t>  Lecture / Ecriture </a:t>
            </a:r>
          </a:p>
          <a:p>
            <a:r>
              <a:rPr lang="fr-FR" b="1" dirty="0" smtClean="0">
                <a:sym typeface="Wingdings" pitchFamily="2" charset="2"/>
              </a:rPr>
              <a:t>   </a:t>
            </a:r>
            <a:r>
              <a:rPr lang="fr-FR" dirty="0" smtClean="0">
                <a:sym typeface="Wingdings" pitchFamily="2" charset="2"/>
              </a:rPr>
              <a:t>  fichier .</a:t>
            </a:r>
            <a:r>
              <a:rPr lang="fr-FR" dirty="0" err="1" smtClean="0">
                <a:sym typeface="Wingdings" pitchFamily="2" charset="2"/>
              </a:rPr>
              <a:t>json</a:t>
            </a:r>
            <a:r>
              <a:rPr lang="fr-FR" dirty="0" smtClean="0">
                <a:sym typeface="Wingdings" pitchFamily="2" charset="2"/>
              </a:rPr>
              <a:t> (Technique)</a:t>
            </a:r>
            <a:endParaRPr lang="fr-FR" dirty="0" smtClean="0"/>
          </a:p>
          <a:p>
            <a:pPr algn="ctr"/>
            <a:endParaRPr lang="fr-FR" dirty="0" smtClean="0"/>
          </a:p>
        </p:txBody>
      </p:sp>
      <p:sp>
        <p:nvSpPr>
          <p:cNvPr id="10" name="ZoneTexte 9"/>
          <p:cNvSpPr txBox="1"/>
          <p:nvPr/>
        </p:nvSpPr>
        <p:spPr>
          <a:xfrm>
            <a:off x="5292080" y="3284984"/>
            <a:ext cx="4032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3"/>
              </a:buBlip>
            </a:pPr>
            <a:r>
              <a:rPr lang="fr-FR" b="1" dirty="0" smtClean="0"/>
              <a:t>  Tests Unitaires </a:t>
            </a:r>
          </a:p>
          <a:p>
            <a:r>
              <a:rPr lang="fr-FR" b="1" dirty="0" smtClean="0">
                <a:sym typeface="Wingdings" pitchFamily="2" charset="2"/>
              </a:rPr>
              <a:t>   </a:t>
            </a:r>
            <a:r>
              <a:rPr lang="fr-FR" dirty="0" smtClean="0">
                <a:sym typeface="Wingdings" pitchFamily="2" charset="2"/>
              </a:rPr>
              <a:t>  Modèle métier</a:t>
            </a:r>
            <a:endParaRPr lang="fr-FR" dirty="0" smtClean="0"/>
          </a:p>
          <a:p>
            <a:pPr algn="ctr"/>
            <a:endParaRPr lang="fr-FR" dirty="0" smtClean="0"/>
          </a:p>
        </p:txBody>
      </p:sp>
      <p:sp>
        <p:nvSpPr>
          <p:cNvPr id="14" name="ZoneTexte 13"/>
          <p:cNvSpPr txBox="1"/>
          <p:nvPr/>
        </p:nvSpPr>
        <p:spPr>
          <a:xfrm>
            <a:off x="2051720" y="2275131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7030A0"/>
                </a:solidFill>
              </a:rPr>
              <a:t>Classe java</a:t>
            </a:r>
            <a:endParaRPr lang="fr-FR" dirty="0">
              <a:solidFill>
                <a:srgbClr val="7030A0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2123728" y="2913911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6">
                    <a:lumMod val="75000"/>
                  </a:schemeClr>
                </a:solidFill>
              </a:rPr>
              <a:t>XML  + Classe java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1835696" y="3561983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00B050"/>
                </a:solidFill>
              </a:rPr>
              <a:t>Activité (classe Java)</a:t>
            </a:r>
            <a:endParaRPr lang="fr-FR" dirty="0">
              <a:solidFill>
                <a:srgbClr val="00B050"/>
              </a:solidFill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1547664" y="2491155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1547664" y="3067219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1547664" y="3715291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aphicFrame>
        <p:nvGraphicFramePr>
          <p:cNvPr id="33" name="Espace réservé du contenu 4"/>
          <p:cNvGraphicFramePr>
            <a:graphicFrameLocks/>
          </p:cNvGraphicFramePr>
          <p:nvPr/>
        </p:nvGraphicFramePr>
        <p:xfrm>
          <a:off x="-36512" y="196632"/>
          <a:ext cx="9180516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/>
                <a:gridCol w="1440160"/>
                <a:gridCol w="1440160"/>
                <a:gridCol w="1209736"/>
                <a:gridCol w="1382554"/>
                <a:gridCol w="956244"/>
                <a:gridCol w="131150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Présentation </a:t>
                      </a:r>
                    </a:p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du</a:t>
                      </a:r>
                      <a:r>
                        <a:rPr lang="fr-FR" baseline="0" dirty="0" smtClean="0">
                          <a:solidFill>
                            <a:schemeClr val="bg1"/>
                          </a:solidFill>
                        </a:rPr>
                        <a:t> projet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Organisation</a:t>
                      </a:r>
                    </a:p>
                    <a:p>
                      <a:pPr algn="ctr"/>
                      <a:r>
                        <a:rPr lang="fr-FR" baseline="0" dirty="0" smtClean="0">
                          <a:solidFill>
                            <a:schemeClr val="bg1"/>
                          </a:solidFill>
                        </a:rPr>
                        <a:t>du projet 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Outils</a:t>
                      </a:r>
                    </a:p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utilisés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Analyse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Réalisation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7030A0">
                        <a:alpha val="6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Bilan</a:t>
                      </a:r>
                      <a:endParaRPr lang="fr-FR" dirty="0"/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Conclusion</a:t>
                      </a:r>
                      <a:endParaRPr lang="fr-FR" dirty="0"/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7" name="Espace réservé du numéro de diapositive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9A37-7FCC-4595-895C-98F28418333A}" type="slidenum">
              <a:rPr lang="fr-FR" b="1" smtClean="0">
                <a:solidFill>
                  <a:schemeClr val="tx1"/>
                </a:solidFill>
              </a:rPr>
              <a:pPr/>
              <a:t>18</a:t>
            </a:fld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7584" y="2138085"/>
            <a:ext cx="86409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fr-FR" sz="40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M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99593" y="2773963"/>
            <a:ext cx="936103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fr-FR" sz="4000" b="1" cap="all" dirty="0" smtClean="0">
                <a:ln w="9000" cmpd="sng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V	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99592" y="3350027"/>
            <a:ext cx="79208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fr-FR" sz="4000" b="1" cap="all" spc="0" dirty="0" smtClean="0">
                <a:ln w="9000" cmpd="sng">
                  <a:solidFill>
                    <a:srgbClr val="00B050"/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C</a:t>
            </a:r>
            <a:endParaRPr lang="fr-FR" sz="4000" b="1" cap="all" spc="0" dirty="0">
              <a:ln w="9000" cmpd="sng">
                <a:solidFill>
                  <a:srgbClr val="00B050"/>
                </a:solidFill>
                <a:prstDash val="solid"/>
              </a:ln>
              <a:solidFill>
                <a:srgbClr val="00B05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467544" y="5229200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3"/>
              </a:buBlip>
            </a:pPr>
            <a:r>
              <a:rPr lang="fr-FR" b="1" dirty="0" smtClean="0"/>
              <a:t>  Zoom sur la grille</a:t>
            </a:r>
          </a:p>
          <a:p>
            <a:pPr>
              <a:buBlip>
                <a:blip r:embed="rId3"/>
              </a:buBlip>
            </a:pPr>
            <a:r>
              <a:rPr lang="fr-FR" b="1" dirty="0" smtClean="0"/>
              <a:t>  Gestion crash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323528" y="4725144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chemeClr val="bg1">
                    <a:lumMod val="50000"/>
                  </a:schemeClr>
                </a:solidFill>
              </a:rPr>
              <a:t>Non implémentées</a:t>
            </a:r>
            <a:endParaRPr lang="fr-FR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4499992" y="4725144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chemeClr val="bg1">
                    <a:lumMod val="50000"/>
                  </a:schemeClr>
                </a:solidFill>
              </a:rPr>
              <a:t>A améliorer</a:t>
            </a:r>
            <a:endParaRPr lang="fr-FR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4644008" y="5229200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3"/>
              </a:buBlip>
            </a:pPr>
            <a:r>
              <a:rPr lang="fr-FR" b="1" dirty="0" smtClean="0"/>
              <a:t>   Plus de tests unitaires</a:t>
            </a:r>
            <a:endParaRPr lang="fr-FR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4" grpId="0"/>
      <p:bldP spid="15" grpId="0"/>
      <p:bldP spid="16" grpId="0"/>
      <p:bldP spid="19" grpId="1"/>
      <p:bldP spid="20" grpId="1"/>
      <p:bldP spid="21" grpId="1"/>
      <p:bldP spid="23" grpId="0"/>
      <p:bldP spid="24" grpId="0"/>
      <p:bldP spid="26" grpId="0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683568" y="1465620"/>
            <a:ext cx="4104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chemeClr val="bg1">
                    <a:lumMod val="50000"/>
                  </a:schemeClr>
                </a:solidFill>
              </a:rPr>
              <a:t>Difficultés rencontrées</a:t>
            </a:r>
            <a:endParaRPr lang="fr-FR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83568" y="4354071"/>
            <a:ext cx="5544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chemeClr val="bg1">
                    <a:lumMod val="50000"/>
                  </a:schemeClr>
                </a:solidFill>
              </a:rPr>
              <a:t>Adéquations avec la licence</a:t>
            </a:r>
            <a:endParaRPr lang="fr-FR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755576" y="4881934"/>
            <a:ext cx="6048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buBlip>
                <a:blip r:embed="rId3"/>
              </a:buBlip>
            </a:pPr>
            <a:r>
              <a:rPr lang="fr-FR" b="1" dirty="0" smtClean="0"/>
              <a:t>   2TUP </a:t>
            </a:r>
            <a:r>
              <a:rPr lang="fr-FR" dirty="0" smtClean="0"/>
              <a:t>→ gain de temps analyse + développement </a:t>
            </a:r>
          </a:p>
          <a:p>
            <a:pPr fontAlgn="base">
              <a:buBlip>
                <a:blip r:embed="rId3"/>
              </a:buBlip>
            </a:pPr>
            <a:r>
              <a:rPr lang="fr-FR" dirty="0" smtClean="0"/>
              <a:t>   </a:t>
            </a:r>
            <a:r>
              <a:rPr lang="fr-FR" b="1" dirty="0" smtClean="0"/>
              <a:t>Java</a:t>
            </a:r>
            <a:r>
              <a:rPr lang="fr-FR" dirty="0" smtClean="0"/>
              <a:t> → bonne pratique (MVC), projets menés </a:t>
            </a:r>
          </a:p>
          <a:p>
            <a:pPr>
              <a:buBlip>
                <a:blip r:embed="rId3"/>
              </a:buBlip>
            </a:pPr>
            <a:endParaRPr lang="fr-FR" dirty="0" smtClean="0"/>
          </a:p>
        </p:txBody>
      </p:sp>
      <p:graphicFrame>
        <p:nvGraphicFramePr>
          <p:cNvPr id="26" name="Espace réservé du contenu 4"/>
          <p:cNvGraphicFramePr>
            <a:graphicFrameLocks/>
          </p:cNvGraphicFramePr>
          <p:nvPr/>
        </p:nvGraphicFramePr>
        <p:xfrm>
          <a:off x="-36512" y="196632"/>
          <a:ext cx="9180516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/>
                <a:gridCol w="1440160"/>
                <a:gridCol w="1440160"/>
                <a:gridCol w="1209736"/>
                <a:gridCol w="1382554"/>
                <a:gridCol w="956244"/>
                <a:gridCol w="131150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Présentation </a:t>
                      </a:r>
                    </a:p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du</a:t>
                      </a:r>
                      <a:r>
                        <a:rPr lang="fr-FR" baseline="0" dirty="0" smtClean="0">
                          <a:solidFill>
                            <a:schemeClr val="bg1"/>
                          </a:solidFill>
                        </a:rPr>
                        <a:t> projet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Organisation</a:t>
                      </a:r>
                    </a:p>
                    <a:p>
                      <a:pPr algn="ctr"/>
                      <a:r>
                        <a:rPr lang="fr-FR" baseline="0" dirty="0" smtClean="0">
                          <a:solidFill>
                            <a:schemeClr val="bg1"/>
                          </a:solidFill>
                        </a:rPr>
                        <a:t>du projet 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Outils</a:t>
                      </a:r>
                    </a:p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utilisés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Analyse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Réalisation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Bilan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F00">
                        <a:alpha val="6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Conclusion</a:t>
                      </a:r>
                      <a:endParaRPr lang="fr-FR" dirty="0"/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9A37-7FCC-4595-895C-98F28418333A}" type="slidenum">
              <a:rPr lang="fr-FR" b="1" smtClean="0">
                <a:solidFill>
                  <a:schemeClr val="tx1"/>
                </a:solidFill>
              </a:rPr>
              <a:pPr/>
              <a:t>19</a:t>
            </a:fld>
            <a:endParaRPr lang="fr-FR" b="1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115616" y="2132856"/>
            <a:ext cx="1512168" cy="1512168"/>
          </a:xfrm>
          <a:prstGeom prst="ellipse">
            <a:avLst/>
          </a:prstGeom>
          <a:solidFill>
            <a:schemeClr val="accent2">
              <a:alpha val="32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1475656" y="2348880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MVC</a:t>
            </a:r>
            <a:endParaRPr lang="fr-FR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1043608" y="2658978"/>
            <a:ext cx="16561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 dirty="0" smtClean="0"/>
              <a:t>compréhension sous </a:t>
            </a:r>
            <a:r>
              <a:rPr lang="fr-FR" sz="1500" dirty="0" err="1" smtClean="0"/>
              <a:t>Android</a:t>
            </a:r>
            <a:endParaRPr lang="fr-FR" sz="1500" dirty="0"/>
          </a:p>
        </p:txBody>
      </p:sp>
      <p:sp>
        <p:nvSpPr>
          <p:cNvPr id="12" name="Ellipse 11"/>
          <p:cNvSpPr/>
          <p:nvPr/>
        </p:nvSpPr>
        <p:spPr>
          <a:xfrm>
            <a:off x="3563888" y="2132856"/>
            <a:ext cx="1512168" cy="1512168"/>
          </a:xfrm>
          <a:prstGeom prst="ellipse">
            <a:avLst/>
          </a:prstGeom>
          <a:solidFill>
            <a:schemeClr val="accent2">
              <a:alpha val="32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3707904" y="241159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Vue Grille</a:t>
            </a:r>
            <a:endParaRPr lang="fr-FR" b="1" dirty="0"/>
          </a:p>
        </p:txBody>
      </p:sp>
      <p:sp>
        <p:nvSpPr>
          <p:cNvPr id="14" name="ZoneTexte 13"/>
          <p:cNvSpPr txBox="1"/>
          <p:nvPr/>
        </p:nvSpPr>
        <p:spPr>
          <a:xfrm>
            <a:off x="3491880" y="2708920"/>
            <a:ext cx="16561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 dirty="0" smtClean="0"/>
              <a:t>choix/manière d’implémentation</a:t>
            </a:r>
            <a:endParaRPr lang="fr-FR" sz="1500" dirty="0"/>
          </a:p>
        </p:txBody>
      </p:sp>
      <p:sp>
        <p:nvSpPr>
          <p:cNvPr id="15" name="Ellipse 14"/>
          <p:cNvSpPr/>
          <p:nvPr/>
        </p:nvSpPr>
        <p:spPr>
          <a:xfrm>
            <a:off x="6012160" y="2132856"/>
            <a:ext cx="1512168" cy="1512168"/>
          </a:xfrm>
          <a:prstGeom prst="ellipse">
            <a:avLst/>
          </a:prstGeom>
          <a:solidFill>
            <a:schemeClr val="accent2">
              <a:alpha val="32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6156176" y="242088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Sauvegarde</a:t>
            </a:r>
            <a:endParaRPr lang="fr-FR" b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5940152" y="2780928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/>
              <a:t>écriture</a:t>
            </a:r>
            <a:endParaRPr lang="fr-FR" sz="15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  <p:bldP spid="20" grpId="0"/>
      <p:bldP spid="8" grpId="0" animBg="1"/>
      <p:bldP spid="9" grpId="0"/>
      <p:bldP spid="11" grpId="0"/>
      <p:bldP spid="12" grpId="0" animBg="1"/>
      <p:bldP spid="13" grpId="0"/>
      <p:bldP spid="14" grpId="0"/>
      <p:bldP spid="15" grpId="0" animBg="1"/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r>
              <a:rPr lang="fr-FR" b="1" dirty="0" smtClean="0">
                <a:solidFill>
                  <a:schemeClr val="bg1"/>
                </a:solidFill>
              </a:rPr>
              <a:t>Plan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069160"/>
          </a:xfrm>
        </p:spPr>
        <p:txBody>
          <a:bodyPr>
            <a:noAutofit/>
          </a:bodyPr>
          <a:lstStyle/>
          <a:p>
            <a:pPr marL="571500" indent="-571500">
              <a:buNone/>
            </a:pPr>
            <a:r>
              <a:rPr lang="fr-FR" sz="1800" b="1" dirty="0" smtClean="0"/>
              <a:t>I.  Présentation du projet</a:t>
            </a:r>
            <a:endParaRPr lang="fr-FR" sz="1600" b="1" dirty="0" smtClean="0"/>
          </a:p>
          <a:p>
            <a:pPr marL="806450" indent="-571500">
              <a:buNone/>
            </a:pPr>
            <a:r>
              <a:rPr lang="fr-FR" sz="1600" dirty="0" smtClean="0"/>
              <a:t>1.1. Le commanditaire et l’équipe</a:t>
            </a:r>
          </a:p>
          <a:p>
            <a:pPr marL="806450" indent="-571500">
              <a:buNone/>
            </a:pPr>
            <a:r>
              <a:rPr lang="fr-FR" sz="1600" dirty="0" smtClean="0"/>
              <a:t>1.2. Sujet du projet</a:t>
            </a:r>
          </a:p>
          <a:p>
            <a:pPr marL="571500" indent="-571500">
              <a:buNone/>
            </a:pPr>
            <a:endParaRPr lang="fr-FR" sz="1100" dirty="0" smtClean="0"/>
          </a:p>
          <a:p>
            <a:pPr marL="571500" indent="-571500">
              <a:buNone/>
            </a:pPr>
            <a:r>
              <a:rPr lang="fr-FR" sz="1800" b="1" dirty="0" smtClean="0"/>
              <a:t>II.  Organisation du travail</a:t>
            </a:r>
          </a:p>
          <a:p>
            <a:pPr marL="806450" indent="-571500">
              <a:buNone/>
            </a:pPr>
            <a:r>
              <a:rPr lang="fr-FR" sz="1600" dirty="0" smtClean="0"/>
              <a:t>2.1. </a:t>
            </a:r>
            <a:r>
              <a:rPr lang="fr-FR" sz="1600" dirty="0" err="1" smtClean="0"/>
              <a:t>GanttProject</a:t>
            </a:r>
            <a:endParaRPr lang="fr-FR" sz="1600" dirty="0" smtClean="0"/>
          </a:p>
          <a:p>
            <a:pPr marL="806450" indent="-571500">
              <a:buNone/>
            </a:pPr>
            <a:r>
              <a:rPr lang="fr-FR" sz="1600" dirty="0" smtClean="0"/>
              <a:t>2.2. Travail collaboratif</a:t>
            </a:r>
          </a:p>
          <a:p>
            <a:pPr marL="571500" indent="-571500">
              <a:buNone/>
            </a:pPr>
            <a:endParaRPr lang="fr-FR" sz="1100" dirty="0" smtClean="0"/>
          </a:p>
          <a:p>
            <a:pPr marL="571500" indent="-571500">
              <a:buNone/>
            </a:pPr>
            <a:r>
              <a:rPr lang="fr-FR" sz="1800" b="1" dirty="0" smtClean="0"/>
              <a:t>III.  Outils utilisés</a:t>
            </a:r>
          </a:p>
          <a:p>
            <a:pPr marL="806450" indent="-571500">
              <a:buNone/>
            </a:pPr>
            <a:r>
              <a:rPr lang="fr-FR" sz="1600" dirty="0" smtClean="0"/>
              <a:t>3.1. </a:t>
            </a:r>
            <a:r>
              <a:rPr lang="fr-FR" sz="1600" dirty="0" err="1" smtClean="0"/>
              <a:t>Versionning</a:t>
            </a:r>
            <a:r>
              <a:rPr lang="fr-FR" sz="1600" dirty="0" smtClean="0"/>
              <a:t> (</a:t>
            </a:r>
            <a:r>
              <a:rPr lang="fr-FR" sz="1600" dirty="0" err="1" smtClean="0"/>
              <a:t>GitHub</a:t>
            </a:r>
            <a:r>
              <a:rPr lang="fr-FR" sz="1600" dirty="0" smtClean="0"/>
              <a:t>)</a:t>
            </a:r>
          </a:p>
          <a:p>
            <a:pPr marL="806450" indent="-571500">
              <a:buNone/>
            </a:pPr>
            <a:r>
              <a:rPr lang="fr-FR" sz="1600" dirty="0" smtClean="0"/>
              <a:t>3.2. IDE (</a:t>
            </a:r>
            <a:r>
              <a:rPr lang="fr-FR" sz="1600" dirty="0" err="1" smtClean="0"/>
              <a:t>Android</a:t>
            </a:r>
            <a:r>
              <a:rPr lang="fr-FR" sz="1600" dirty="0" smtClean="0"/>
              <a:t> Studio)</a:t>
            </a:r>
          </a:p>
          <a:p>
            <a:pPr marL="571500" indent="-571500">
              <a:buNone/>
            </a:pPr>
            <a:endParaRPr lang="fr-FR" sz="1100" dirty="0" smtClean="0"/>
          </a:p>
          <a:p>
            <a:pPr marL="571500" indent="-571500">
              <a:buNone/>
            </a:pPr>
            <a:r>
              <a:rPr lang="fr-FR" sz="1800" b="1" dirty="0" smtClean="0"/>
              <a:t>IV.  Analyse du projet</a:t>
            </a:r>
          </a:p>
          <a:p>
            <a:pPr marL="571500" indent="-571500">
              <a:buNone/>
            </a:pPr>
            <a:endParaRPr lang="fr-FR" sz="1100" b="1" dirty="0" smtClean="0"/>
          </a:p>
          <a:p>
            <a:pPr marL="571500" indent="-571500">
              <a:buNone/>
            </a:pPr>
            <a:r>
              <a:rPr lang="fr-FR" sz="1800" b="1" dirty="0" smtClean="0"/>
              <a:t>V.  Réalisation du projet</a:t>
            </a:r>
            <a:endParaRPr lang="fr-FR" sz="1800" dirty="0" smtClean="0"/>
          </a:p>
          <a:p>
            <a:pPr marL="571500" indent="-571500">
              <a:buNone/>
            </a:pPr>
            <a:endParaRPr lang="fr-FR" sz="1100" dirty="0" smtClean="0"/>
          </a:p>
          <a:p>
            <a:pPr marL="571500" indent="-571500">
              <a:buNone/>
            </a:pPr>
            <a:r>
              <a:rPr lang="fr-FR" sz="1800" b="1" dirty="0" smtClean="0"/>
              <a:t>VI.  Bilan</a:t>
            </a:r>
          </a:p>
          <a:p>
            <a:pPr marL="571500" indent="-571500">
              <a:buNone/>
            </a:pPr>
            <a:endParaRPr lang="fr-FR" sz="1100" b="1" dirty="0" smtClean="0"/>
          </a:p>
          <a:p>
            <a:pPr marL="571500" indent="-571500">
              <a:buNone/>
            </a:pPr>
            <a:r>
              <a:rPr lang="fr-FR" sz="1800" b="1" dirty="0" smtClean="0"/>
              <a:t>VII.  Conclusion</a:t>
            </a:r>
            <a:endParaRPr lang="fr-FR" sz="1800" b="1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9A37-7FCC-4595-895C-98F28418333A}" type="slidenum">
              <a:rPr lang="fr-FR" b="1" smtClean="0">
                <a:solidFill>
                  <a:schemeClr val="tx1"/>
                </a:solidFill>
              </a:rPr>
              <a:pPr/>
              <a:t>2</a:t>
            </a:fld>
            <a:endParaRPr lang="fr-FR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683568" y="1465620"/>
            <a:ext cx="5544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chemeClr val="bg1">
                    <a:lumMod val="50000"/>
                  </a:schemeClr>
                </a:solidFill>
              </a:rPr>
              <a:t>Points apportés</a:t>
            </a:r>
            <a:endParaRPr lang="fr-FR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827584" y="2012647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3"/>
              </a:buBlip>
            </a:pPr>
            <a:r>
              <a:rPr lang="fr-FR" b="1" dirty="0" smtClean="0"/>
              <a:t>   Communication </a:t>
            </a:r>
          </a:p>
          <a:p>
            <a:pPr algn="ctr"/>
            <a:endParaRPr lang="fr-FR" dirty="0" smtClean="0"/>
          </a:p>
        </p:txBody>
      </p:sp>
      <p:sp>
        <p:nvSpPr>
          <p:cNvPr id="19" name="ZoneTexte 18"/>
          <p:cNvSpPr txBox="1"/>
          <p:nvPr/>
        </p:nvSpPr>
        <p:spPr>
          <a:xfrm>
            <a:off x="683568" y="4489956"/>
            <a:ext cx="6984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chemeClr val="bg1">
                    <a:lumMod val="50000"/>
                  </a:schemeClr>
                </a:solidFill>
              </a:rPr>
              <a:t>Adéquation avec notre projet professionnel</a:t>
            </a:r>
            <a:endParaRPr lang="fr-FR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755576" y="5013176"/>
            <a:ext cx="604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buBlip>
                <a:blip r:embed="rId3"/>
              </a:buBlip>
            </a:pPr>
            <a:r>
              <a:rPr lang="fr-FR" dirty="0" smtClean="0"/>
              <a:t>  </a:t>
            </a:r>
            <a:r>
              <a:rPr lang="fr-FR" dirty="0" smtClean="0"/>
              <a:t>développement sous </a:t>
            </a:r>
            <a:r>
              <a:rPr lang="fr-FR" dirty="0" err="1" smtClean="0"/>
              <a:t>Android</a:t>
            </a:r>
            <a:r>
              <a:rPr lang="fr-FR" dirty="0" smtClean="0"/>
              <a:t> et Java</a:t>
            </a:r>
            <a:endParaRPr lang="fr-FR" dirty="0" smtClean="0"/>
          </a:p>
        </p:txBody>
      </p:sp>
      <p:sp>
        <p:nvSpPr>
          <p:cNvPr id="10" name="ZoneTexte 9"/>
          <p:cNvSpPr txBox="1"/>
          <p:nvPr/>
        </p:nvSpPr>
        <p:spPr>
          <a:xfrm>
            <a:off x="3707904" y="1988840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3"/>
              </a:buBlip>
            </a:pPr>
            <a:r>
              <a:rPr lang="fr-FR" b="1" dirty="0" smtClean="0"/>
              <a:t>   Entraide</a:t>
            </a:r>
          </a:p>
          <a:p>
            <a:pPr algn="ctr"/>
            <a:endParaRPr lang="fr-FR" dirty="0" smtClean="0"/>
          </a:p>
        </p:txBody>
      </p:sp>
      <p:pic>
        <p:nvPicPr>
          <p:cNvPr id="33794" name="Picture 2" descr="https://lh4.googleusercontent.com/x5pAHNoJt0XIMcsk8bliTyaNkjNCytHUFDExyY9QjYCe-y-tdupXnjIRMQ9mTmObmLfPH3Ogal2qLT7x7_wel0AZOXO71TAkiThNTN6r5sJiD098ImS8oH009zMYDLNwoZaTZ4_ZeNM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59632" y="2492896"/>
            <a:ext cx="1224136" cy="1224136"/>
          </a:xfrm>
          <a:prstGeom prst="rect">
            <a:avLst/>
          </a:prstGeom>
          <a:noFill/>
        </p:spPr>
      </p:pic>
      <p:pic>
        <p:nvPicPr>
          <p:cNvPr id="33796" name="Picture 4" descr="https://lh6.googleusercontent.com/uT0Lj6UM1NJjtL00TH_5a3YSqGVukrlzdqG_dRvRyO-hbQRmr2N8x3MBm44TScvyEeZbdH11nTVea683OMgU-COKC-5KkgNWpDziTyG31r8pmnbgvu99AQqtzIfEgv5jB_Q_FLpVaLo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95936" y="2492896"/>
            <a:ext cx="1296144" cy="1296144"/>
          </a:xfrm>
          <a:prstGeom prst="rect">
            <a:avLst/>
          </a:prstGeom>
          <a:noFill/>
        </p:spPr>
      </p:pic>
      <p:graphicFrame>
        <p:nvGraphicFramePr>
          <p:cNvPr id="14" name="Espace réservé du contenu 4"/>
          <p:cNvGraphicFramePr>
            <a:graphicFrameLocks/>
          </p:cNvGraphicFramePr>
          <p:nvPr/>
        </p:nvGraphicFramePr>
        <p:xfrm>
          <a:off x="-36512" y="196632"/>
          <a:ext cx="9180516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/>
                <a:gridCol w="1440160"/>
                <a:gridCol w="1440160"/>
                <a:gridCol w="1209736"/>
                <a:gridCol w="1382554"/>
                <a:gridCol w="956244"/>
                <a:gridCol w="131150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Présentation </a:t>
                      </a:r>
                    </a:p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du</a:t>
                      </a:r>
                      <a:r>
                        <a:rPr lang="fr-FR" baseline="0" dirty="0" smtClean="0">
                          <a:solidFill>
                            <a:schemeClr val="bg1"/>
                          </a:solidFill>
                        </a:rPr>
                        <a:t> projet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Organisation</a:t>
                      </a:r>
                    </a:p>
                    <a:p>
                      <a:pPr algn="ctr"/>
                      <a:r>
                        <a:rPr lang="fr-FR" baseline="0" dirty="0" smtClean="0">
                          <a:solidFill>
                            <a:schemeClr val="bg1"/>
                          </a:solidFill>
                        </a:rPr>
                        <a:t>du projet 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Outils</a:t>
                      </a:r>
                    </a:p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utilisés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Analyse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Réalisation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Bilan</a:t>
                      </a:r>
                      <a:endParaRPr lang="fr-FR" dirty="0"/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Conclusion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B1313">
                        <a:alpha val="56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6516216" y="1988840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3"/>
              </a:buBlip>
            </a:pPr>
            <a:r>
              <a:rPr lang="fr-FR" b="1" dirty="0" smtClean="0"/>
              <a:t>   Planification</a:t>
            </a:r>
          </a:p>
          <a:p>
            <a:pPr algn="ctr"/>
            <a:endParaRPr lang="fr-FR" dirty="0" smtClean="0"/>
          </a:p>
        </p:txBody>
      </p:sp>
      <p:pic>
        <p:nvPicPr>
          <p:cNvPr id="16" name="Image 15" descr="simple-blue-calendar-51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32240" y="2420888"/>
            <a:ext cx="1368152" cy="1368152"/>
          </a:xfrm>
          <a:prstGeom prst="rect">
            <a:avLst/>
          </a:prstGeom>
        </p:spPr>
      </p:pic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9A37-7FCC-4595-895C-98F28418333A}" type="slidenum">
              <a:rPr lang="fr-FR" b="1" smtClean="0">
                <a:solidFill>
                  <a:schemeClr val="tx1"/>
                </a:solidFill>
              </a:rPr>
              <a:pPr/>
              <a:t>20</a:t>
            </a:fld>
            <a:endParaRPr lang="fr-FR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7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7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19" grpId="0"/>
      <p:bldP spid="20" grpId="0"/>
      <p:bldP spid="10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ZoneTexte 18"/>
          <p:cNvSpPr txBox="1"/>
          <p:nvPr/>
        </p:nvSpPr>
        <p:spPr>
          <a:xfrm>
            <a:off x="1619672" y="1169457"/>
            <a:ext cx="55446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chemeClr val="bg1">
                    <a:lumMod val="50000"/>
                  </a:schemeClr>
                </a:solidFill>
              </a:rPr>
              <a:t>Merci pour votre attention !!</a:t>
            </a:r>
            <a:endParaRPr lang="fr-FR" sz="4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9394" name="Picture 2" descr="Image associé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2645642"/>
            <a:ext cx="2295525" cy="2295526"/>
          </a:xfrm>
          <a:prstGeom prst="rect">
            <a:avLst/>
          </a:prstGeom>
          <a:noFill/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9A37-7FCC-4595-895C-98F28418333A}" type="slidenum">
              <a:rPr lang="fr-FR" b="1" smtClean="0">
                <a:solidFill>
                  <a:schemeClr val="tx1"/>
                </a:solidFill>
              </a:rPr>
              <a:pPr/>
              <a:t>21</a:t>
            </a:fld>
            <a:endParaRPr lang="fr-FR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3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9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9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>
            <a:off x="467544" y="4149080"/>
            <a:ext cx="6336704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0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BrainItAll</a:t>
            </a:r>
            <a:endParaRPr lang="fr-FR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fr-FR" sz="1100" b="1" dirty="0" smtClean="0"/>
          </a:p>
          <a:p>
            <a:pPr>
              <a:buBlip>
                <a:blip r:embed="rId2"/>
              </a:buBlip>
            </a:pPr>
            <a:r>
              <a:rPr lang="fr-FR" dirty="0" smtClean="0"/>
              <a:t>  5 membres</a:t>
            </a:r>
          </a:p>
          <a:p>
            <a:pPr>
              <a:buBlip>
                <a:blip r:embed="rId2"/>
              </a:buBlip>
            </a:pPr>
            <a:r>
              <a:rPr lang="fr-FR" dirty="0" smtClean="0"/>
              <a:t>  Université Aix-Marseille</a:t>
            </a:r>
          </a:p>
          <a:p>
            <a:pPr>
              <a:buBlip>
                <a:blip r:embed="rId2"/>
              </a:buBlip>
            </a:pPr>
            <a:r>
              <a:rPr lang="fr-FR" dirty="0" smtClean="0"/>
              <a:t>  Jeux sous </a:t>
            </a:r>
            <a:r>
              <a:rPr lang="fr-FR" dirty="0" err="1" smtClean="0"/>
              <a:t>Android</a:t>
            </a:r>
            <a:endParaRPr lang="fr-FR" dirty="0" smtClean="0"/>
          </a:p>
        </p:txBody>
      </p:sp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</p:nvPr>
        </p:nvGraphicFramePr>
        <p:xfrm>
          <a:off x="-36512" y="196632"/>
          <a:ext cx="9180516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/>
                <a:gridCol w="1440160"/>
                <a:gridCol w="1440160"/>
                <a:gridCol w="1209736"/>
                <a:gridCol w="1382554"/>
                <a:gridCol w="956244"/>
                <a:gridCol w="131150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Présentation </a:t>
                      </a:r>
                    </a:p>
                    <a:p>
                      <a:pPr algn="ctr"/>
                      <a:r>
                        <a:rPr lang="fr-FR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du</a:t>
                      </a:r>
                      <a:r>
                        <a:rPr lang="fr-FR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projet</a:t>
                      </a:r>
                      <a:endParaRPr lang="fr-FR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FC000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Organisation</a:t>
                      </a:r>
                    </a:p>
                    <a:p>
                      <a:pPr algn="ctr"/>
                      <a:r>
                        <a:rPr lang="fr-FR" baseline="0" dirty="0" smtClean="0"/>
                        <a:t>du projet </a:t>
                      </a:r>
                      <a:endParaRPr lang="fr-FR" dirty="0"/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Outils</a:t>
                      </a:r>
                    </a:p>
                    <a:p>
                      <a:pPr algn="ctr"/>
                      <a:r>
                        <a:rPr lang="fr-FR" dirty="0" smtClean="0"/>
                        <a:t>utilisés</a:t>
                      </a:r>
                      <a:endParaRPr lang="fr-FR" dirty="0"/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Analyse</a:t>
                      </a:r>
                      <a:endParaRPr lang="fr-FR" dirty="0"/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Réalisation</a:t>
                      </a:r>
                      <a:endParaRPr lang="fr-FR" dirty="0"/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Bilan</a:t>
                      </a:r>
                      <a:endParaRPr lang="fr-FR" dirty="0"/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Conclusion</a:t>
                      </a:r>
                      <a:endParaRPr lang="fr-FR" dirty="0"/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323528" y="1196752"/>
            <a:ext cx="5544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chemeClr val="bg1">
                    <a:lumMod val="50000"/>
                  </a:schemeClr>
                </a:solidFill>
              </a:rPr>
              <a:t>Le commanditaire et l’équipe</a:t>
            </a:r>
            <a:endParaRPr lang="fr-FR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7544" y="2060848"/>
            <a:ext cx="4032448" cy="123110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Commanditaire</a:t>
            </a:r>
            <a:endParaRPr lang="fr-FR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Blip>
                <a:blip r:embed="rId2"/>
              </a:buBlip>
            </a:pPr>
            <a:r>
              <a:rPr lang="fr-FR" dirty="0" smtClean="0"/>
              <a:t>  Mr Richard </a:t>
            </a:r>
            <a:r>
              <a:rPr lang="fr-FR" dirty="0" err="1" smtClean="0"/>
              <a:t>Ostrowski</a:t>
            </a:r>
            <a:endParaRPr lang="fr-FR" dirty="0" smtClean="0"/>
          </a:p>
          <a:p>
            <a:pPr>
              <a:buBlip>
                <a:blip r:embed="rId2"/>
              </a:buBlip>
            </a:pPr>
            <a:r>
              <a:rPr lang="fr-FR" dirty="0" smtClean="0"/>
              <a:t>  Application mobile</a:t>
            </a:r>
          </a:p>
          <a:p>
            <a:pPr>
              <a:buBlip>
                <a:blip r:embed="rId2"/>
              </a:buBlip>
            </a:pPr>
            <a:r>
              <a:rPr lang="fr-FR" dirty="0" smtClean="0"/>
              <a:t>  Puzzle logique ou plateau </a:t>
            </a:r>
            <a:endParaRPr lang="fr-FR" dirty="0"/>
          </a:p>
        </p:txBody>
      </p:sp>
      <p:pic>
        <p:nvPicPr>
          <p:cNvPr id="9" name="Picture 6" descr="C:\Users\Aurelia\Desktop\PIXELLY\ORAL\logo_science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2060848"/>
            <a:ext cx="3635896" cy="1130433"/>
          </a:xfrm>
          <a:prstGeom prst="rect">
            <a:avLst/>
          </a:prstGeom>
          <a:noFill/>
        </p:spPr>
      </p:pic>
      <p:pic>
        <p:nvPicPr>
          <p:cNvPr id="10" name="Image 9" descr="test.jp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23928" y="4005064"/>
            <a:ext cx="1368152" cy="180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9A37-7FCC-4595-895C-98F28418333A}" type="slidenum">
              <a:rPr lang="fr-FR" b="1" smtClean="0">
                <a:solidFill>
                  <a:schemeClr val="tx1"/>
                </a:solidFill>
              </a:rPr>
              <a:pPr/>
              <a:t>3</a:t>
            </a:fld>
            <a:endParaRPr lang="fr-FR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323528" y="1196752"/>
            <a:ext cx="5544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chemeClr val="bg1">
                    <a:lumMod val="50000"/>
                  </a:schemeClr>
                </a:solidFill>
              </a:rPr>
              <a:t>Sujet du projet</a:t>
            </a:r>
            <a:endParaRPr lang="fr-FR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467544" y="2060849"/>
            <a:ext cx="8136904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Quel est l’objectif ?</a:t>
            </a:r>
          </a:p>
          <a:p>
            <a:pPr>
              <a:buFont typeface="Arial" pitchFamily="34" charset="0"/>
              <a:buChar char="•"/>
            </a:pPr>
            <a:endParaRPr lang="fr-FR" sz="500" b="1" dirty="0" smtClean="0"/>
          </a:p>
          <a:p>
            <a:r>
              <a:rPr lang="fr-FR" dirty="0" smtClean="0"/>
              <a:t>   </a:t>
            </a:r>
            <a:r>
              <a:rPr lang="fr-FR" dirty="0" smtClean="0">
                <a:sym typeface="Wingdings" pitchFamily="2" charset="2"/>
              </a:rPr>
              <a:t></a:t>
            </a:r>
            <a:r>
              <a:rPr lang="fr-FR" dirty="0" smtClean="0"/>
              <a:t> Appréhender les bases du développement </a:t>
            </a:r>
            <a:r>
              <a:rPr lang="fr-FR" dirty="0" err="1" smtClean="0"/>
              <a:t>Android</a:t>
            </a:r>
            <a:endParaRPr lang="fr-FR" dirty="0" smtClean="0"/>
          </a:p>
          <a:p>
            <a:endParaRPr lang="fr-FR" sz="1100" b="1" dirty="0" smtClean="0"/>
          </a:p>
        </p:txBody>
      </p:sp>
      <p:sp>
        <p:nvSpPr>
          <p:cNvPr id="11" name="ZoneTexte 10"/>
          <p:cNvSpPr txBox="1"/>
          <p:nvPr/>
        </p:nvSpPr>
        <p:spPr>
          <a:xfrm>
            <a:off x="467544" y="3645024"/>
            <a:ext cx="3600400" cy="5693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Qu’est-ce que </a:t>
            </a:r>
            <a:r>
              <a:rPr lang="fr-FR" sz="20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Pixelly</a:t>
            </a:r>
            <a:r>
              <a:rPr lang="fr-FR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?</a:t>
            </a:r>
            <a:endParaRPr lang="fr-FR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fr-FR" sz="1100" b="1" dirty="0" smtClean="0"/>
          </a:p>
        </p:txBody>
      </p:sp>
      <p:sp>
        <p:nvSpPr>
          <p:cNvPr id="12" name="ZoneTexte 11"/>
          <p:cNvSpPr txBox="1"/>
          <p:nvPr/>
        </p:nvSpPr>
        <p:spPr>
          <a:xfrm>
            <a:off x="755576" y="414908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Une application</a:t>
            </a:r>
            <a:endParaRPr lang="fr-F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2915816" y="414908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Des puzzles</a:t>
            </a:r>
            <a:endParaRPr lang="fr-F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5004048" y="414908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Des chiffres</a:t>
            </a:r>
            <a:endParaRPr lang="fr-F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979712" y="551723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Des couleurs</a:t>
            </a:r>
            <a:endParaRPr lang="fr-F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074" name="Picture 2" descr="https://lh6.googleusercontent.com/A-D-uqCm0qaATBj5CzEuyceN2pGe1x0k4-q2ZoQsxq1La_SIz3vtvFPFgbu2fahM2yqZw9bF0YvHOvgWXo0ETr7VnY8GwabxhVDvnQD7qUlM3b_g8MGimtw_UNFsLto4BFdEK1wPqH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4581128"/>
            <a:ext cx="576064" cy="576064"/>
          </a:xfrm>
          <a:prstGeom prst="rect">
            <a:avLst/>
          </a:prstGeom>
          <a:noFill/>
        </p:spPr>
      </p:pic>
      <p:pic>
        <p:nvPicPr>
          <p:cNvPr id="3076" name="Picture 4" descr="https://lh5.googleusercontent.com/mYbwK4ysD75TYgaCtOdT_3V6ZzjFgdFR1LwC7Qu5FLjoLc3IXovEJrWhED24tsDMiyzLsT7xhUoJRzriDpxIXnRvPsXYuElrr0w2ltY_YMBhMAvY8BM08I6rml8hmy61aMooYSolvlw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4581128"/>
            <a:ext cx="576064" cy="576064"/>
          </a:xfrm>
          <a:prstGeom prst="rect">
            <a:avLst/>
          </a:prstGeom>
          <a:noFill/>
        </p:spPr>
      </p:pic>
      <p:pic>
        <p:nvPicPr>
          <p:cNvPr id="3078" name="Picture 6" descr="https://lh4.googleusercontent.com/r0JIOyFr-x_UaKhSW-FedfrpBlqT3Slo-RiPr2QwxXiMKjBcieNkDYlU9nIvyGyB1ILGyQVRz_zTcBlxGkAURQlrysOKgwcnRuGMV1pwMPxrbkT1O6gqH9PtTctwtyH7hNMrVGhvIsk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24128" y="4581128"/>
            <a:ext cx="576064" cy="576064"/>
          </a:xfrm>
          <a:prstGeom prst="rect">
            <a:avLst/>
          </a:prstGeom>
          <a:noFill/>
        </p:spPr>
      </p:pic>
      <p:pic>
        <p:nvPicPr>
          <p:cNvPr id="3080" name="Picture 8" descr="https://lh6.googleusercontent.com/le6Z0I9l273HrPqu80qFsBllFuuEXaRuI_XJFzfrwwX0dOrMtZqOnvKDemnL9IpR-jCMANI2BxXy6N74xwcLD7x0sji_ZaY_cM3RWXoOzpz6xRb2So0iq9xSiVmQmmY_bzKsY17vj9U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27784" y="5877272"/>
            <a:ext cx="628329" cy="628329"/>
          </a:xfrm>
          <a:prstGeom prst="rect">
            <a:avLst/>
          </a:prstGeom>
          <a:noFill/>
        </p:spPr>
      </p:pic>
      <p:graphicFrame>
        <p:nvGraphicFramePr>
          <p:cNvPr id="19" name="Espace réservé du contenu 4"/>
          <p:cNvGraphicFramePr>
            <a:graphicFrameLocks/>
          </p:cNvGraphicFramePr>
          <p:nvPr/>
        </p:nvGraphicFramePr>
        <p:xfrm>
          <a:off x="-36512" y="196632"/>
          <a:ext cx="9180516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/>
                <a:gridCol w="1440160"/>
                <a:gridCol w="1440160"/>
                <a:gridCol w="1209736"/>
                <a:gridCol w="1382554"/>
                <a:gridCol w="956244"/>
                <a:gridCol w="131150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Présentation </a:t>
                      </a:r>
                    </a:p>
                    <a:p>
                      <a:pPr algn="ctr"/>
                      <a:r>
                        <a:rPr lang="fr-FR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du</a:t>
                      </a:r>
                      <a:r>
                        <a:rPr lang="fr-FR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projet</a:t>
                      </a:r>
                      <a:endParaRPr lang="fr-FR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FC000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Organisation</a:t>
                      </a:r>
                    </a:p>
                    <a:p>
                      <a:pPr algn="ctr"/>
                      <a:r>
                        <a:rPr lang="fr-FR" baseline="0" dirty="0" smtClean="0"/>
                        <a:t>du projet </a:t>
                      </a:r>
                      <a:endParaRPr lang="fr-FR" dirty="0"/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Outils</a:t>
                      </a:r>
                    </a:p>
                    <a:p>
                      <a:pPr algn="ctr"/>
                      <a:r>
                        <a:rPr lang="fr-FR" dirty="0" smtClean="0"/>
                        <a:t>utilisés</a:t>
                      </a:r>
                      <a:endParaRPr lang="fr-FR" dirty="0"/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Analyse</a:t>
                      </a:r>
                      <a:endParaRPr lang="fr-FR" dirty="0"/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Réalisation</a:t>
                      </a:r>
                      <a:endParaRPr lang="fr-FR" dirty="0"/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Bilan</a:t>
                      </a:r>
                      <a:endParaRPr lang="fr-FR" dirty="0"/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Conclusion</a:t>
                      </a:r>
                      <a:endParaRPr lang="fr-FR" dirty="0"/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6" name="Espace réservé du numéro de diapositiv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9A37-7FCC-4595-895C-98F28418333A}" type="slidenum">
              <a:rPr lang="fr-FR" b="1" smtClean="0">
                <a:solidFill>
                  <a:schemeClr val="tx1"/>
                </a:solidFill>
              </a:rPr>
              <a:pPr/>
              <a:t>4</a:t>
            </a:fld>
            <a:endParaRPr lang="fr-FR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5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5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323528" y="1196752"/>
            <a:ext cx="5544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 smtClean="0">
                <a:solidFill>
                  <a:schemeClr val="bg1">
                    <a:lumMod val="50000"/>
                  </a:schemeClr>
                </a:solidFill>
              </a:rPr>
              <a:t>GanttProject</a:t>
            </a:r>
            <a:r>
              <a:rPr lang="fr-FR" sz="2800" b="1" dirty="0" smtClean="0">
                <a:solidFill>
                  <a:schemeClr val="bg1">
                    <a:lumMod val="50000"/>
                  </a:schemeClr>
                </a:solidFill>
              </a:rPr>
              <a:t> (initial) </a:t>
            </a:r>
            <a:endParaRPr lang="fr-FR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8" name="Espace réservé du contenu 4"/>
          <p:cNvGraphicFramePr>
            <a:graphicFrameLocks/>
          </p:cNvGraphicFramePr>
          <p:nvPr/>
        </p:nvGraphicFramePr>
        <p:xfrm>
          <a:off x="-36512" y="196632"/>
          <a:ext cx="9180516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/>
                <a:gridCol w="1440160"/>
                <a:gridCol w="1440160"/>
                <a:gridCol w="1209736"/>
                <a:gridCol w="1382554"/>
                <a:gridCol w="956244"/>
                <a:gridCol w="131150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Présentation </a:t>
                      </a:r>
                    </a:p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du</a:t>
                      </a:r>
                      <a:r>
                        <a:rPr lang="fr-FR" baseline="0" dirty="0" smtClean="0">
                          <a:solidFill>
                            <a:schemeClr val="bg1"/>
                          </a:solidFill>
                        </a:rPr>
                        <a:t> projet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Organisation</a:t>
                      </a:r>
                    </a:p>
                    <a:p>
                      <a:pPr algn="ctr"/>
                      <a:r>
                        <a:rPr lang="fr-FR" baseline="0" dirty="0" smtClean="0">
                          <a:solidFill>
                            <a:schemeClr val="tx1"/>
                          </a:solidFill>
                        </a:rPr>
                        <a:t>du projet 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alpha val="6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Outils</a:t>
                      </a:r>
                    </a:p>
                    <a:p>
                      <a:pPr algn="ctr"/>
                      <a:r>
                        <a:rPr lang="fr-FR" dirty="0" smtClean="0"/>
                        <a:t>utilisés</a:t>
                      </a:r>
                      <a:endParaRPr lang="fr-FR" dirty="0"/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Analyse</a:t>
                      </a:r>
                      <a:endParaRPr lang="fr-FR" dirty="0"/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Réalisation</a:t>
                      </a:r>
                      <a:endParaRPr lang="fr-FR" dirty="0"/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Bilan</a:t>
                      </a:r>
                      <a:endParaRPr lang="fr-FR" dirty="0"/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Conclusion</a:t>
                      </a:r>
                      <a:endParaRPr lang="fr-FR" dirty="0"/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36866" name="Picture 2" descr="https://media.discordapp.net/attachments/448865775449538565/448870423468179466/Gant_Initial.png?width=705&amp;height=39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916832"/>
            <a:ext cx="7484301" cy="42039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9A37-7FCC-4595-895C-98F28418333A}" type="slidenum">
              <a:rPr lang="fr-FR" b="1" smtClean="0">
                <a:solidFill>
                  <a:schemeClr val="tx1"/>
                </a:solidFill>
              </a:rPr>
              <a:pPr/>
              <a:t>5</a:t>
            </a:fld>
            <a:endParaRPr lang="fr-FR" b="1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323528" y="1196752"/>
            <a:ext cx="5544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 smtClean="0">
                <a:solidFill>
                  <a:schemeClr val="bg1">
                    <a:lumMod val="50000"/>
                  </a:schemeClr>
                </a:solidFill>
              </a:rPr>
              <a:t>GanttProject</a:t>
            </a:r>
            <a:r>
              <a:rPr lang="fr-FR" sz="2800" b="1" dirty="0" smtClean="0">
                <a:solidFill>
                  <a:schemeClr val="bg1">
                    <a:lumMod val="50000"/>
                  </a:schemeClr>
                </a:solidFill>
              </a:rPr>
              <a:t> (final)</a:t>
            </a:r>
            <a:endParaRPr lang="fr-FR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482" name="Picture 2" descr="https://lh4.googleusercontent.com/_gapAgTCrZ_qf5FYG-0wkSwP_cPuX6qDh-RukKDt_uV0GHU_4deB5f6yk76RG32u3ts0lqLkMOZkqESksjwDQbQFDeO3O4zBMYE7COWikVRvYfdu8iwyzePT0u81D2q-fU--oyAu3l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132856"/>
            <a:ext cx="8364810" cy="37797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8" name="Espace réservé du contenu 4"/>
          <p:cNvGraphicFramePr>
            <a:graphicFrameLocks/>
          </p:cNvGraphicFramePr>
          <p:nvPr/>
        </p:nvGraphicFramePr>
        <p:xfrm>
          <a:off x="-36512" y="196632"/>
          <a:ext cx="9180516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/>
                <a:gridCol w="1440160"/>
                <a:gridCol w="1440160"/>
                <a:gridCol w="1209736"/>
                <a:gridCol w="1382554"/>
                <a:gridCol w="956244"/>
                <a:gridCol w="131150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Présentation </a:t>
                      </a:r>
                    </a:p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du</a:t>
                      </a:r>
                      <a:r>
                        <a:rPr lang="fr-FR" baseline="0" dirty="0" smtClean="0">
                          <a:solidFill>
                            <a:schemeClr val="bg1"/>
                          </a:solidFill>
                        </a:rPr>
                        <a:t> projet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Organisation</a:t>
                      </a:r>
                    </a:p>
                    <a:p>
                      <a:pPr algn="ctr"/>
                      <a:r>
                        <a:rPr lang="fr-FR" baseline="0" dirty="0" smtClean="0">
                          <a:solidFill>
                            <a:schemeClr val="tx1"/>
                          </a:solidFill>
                        </a:rPr>
                        <a:t>du projet 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alpha val="6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Outils</a:t>
                      </a:r>
                    </a:p>
                    <a:p>
                      <a:pPr algn="ctr"/>
                      <a:r>
                        <a:rPr lang="fr-FR" dirty="0" smtClean="0"/>
                        <a:t>utilisés</a:t>
                      </a:r>
                      <a:endParaRPr lang="fr-FR" dirty="0"/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Analyse</a:t>
                      </a:r>
                      <a:endParaRPr lang="fr-FR" dirty="0"/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Réalisation</a:t>
                      </a:r>
                      <a:endParaRPr lang="fr-FR" dirty="0"/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Bilan</a:t>
                      </a:r>
                      <a:endParaRPr lang="fr-FR" dirty="0"/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Conclusion</a:t>
                      </a:r>
                      <a:endParaRPr lang="fr-FR" dirty="0"/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9A37-7FCC-4595-895C-98F28418333A}" type="slidenum">
              <a:rPr lang="fr-FR" b="1" smtClean="0">
                <a:solidFill>
                  <a:schemeClr val="tx1"/>
                </a:solidFill>
              </a:rPr>
              <a:pPr/>
              <a:t>6</a:t>
            </a:fld>
            <a:endParaRPr lang="fr-FR" b="1">
              <a:solidFill>
                <a:schemeClr val="tx1"/>
              </a:solidFill>
            </a:endParaRPr>
          </a:p>
        </p:txBody>
      </p:sp>
      <p:pic>
        <p:nvPicPr>
          <p:cNvPr id="9" name="Image 8" descr="repartition.jpg"/>
          <p:cNvPicPr/>
          <p:nvPr/>
        </p:nvPicPr>
        <p:blipFill>
          <a:blip r:embed="rId3" cstate="print"/>
          <a:srcRect t="8975"/>
          <a:stretch>
            <a:fillRect/>
          </a:stretch>
        </p:blipFill>
        <p:spPr>
          <a:xfrm>
            <a:off x="1619672" y="2060848"/>
            <a:ext cx="6048672" cy="38344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ZoneTexte 9"/>
          <p:cNvSpPr txBox="1"/>
          <p:nvPr/>
        </p:nvSpPr>
        <p:spPr>
          <a:xfrm>
            <a:off x="323528" y="1196752"/>
            <a:ext cx="5544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chemeClr val="bg1">
                    <a:lumMod val="50000"/>
                  </a:schemeClr>
                </a:solidFill>
              </a:rPr>
              <a:t>Répartition des tâches</a:t>
            </a:r>
            <a:endParaRPr lang="fr-FR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323528" y="1196752"/>
            <a:ext cx="5544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 smtClean="0">
                <a:solidFill>
                  <a:schemeClr val="bg1">
                    <a:lumMod val="50000"/>
                  </a:schemeClr>
                </a:solidFill>
              </a:rPr>
              <a:t>GanttProject</a:t>
            </a:r>
            <a:r>
              <a:rPr lang="fr-FR" sz="2800" b="1" dirty="0" smtClean="0">
                <a:solidFill>
                  <a:schemeClr val="bg1">
                    <a:lumMod val="50000"/>
                  </a:schemeClr>
                </a:solidFill>
              </a:rPr>
              <a:t> (comparaison)</a:t>
            </a:r>
            <a:endParaRPr lang="fr-FR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482" name="Picture 2" descr="https://lh4.googleusercontent.com/_gapAgTCrZ_qf5FYG-0wkSwP_cPuX6qDh-RukKDt_uV0GHU_4deB5f6yk76RG32u3ts0lqLkMOZkqESksjwDQbQFDeO3O4zBMYE7COWikVRvYfdu8iwyzePT0u81D2q-fU--oyAu3lw"/>
          <p:cNvPicPr>
            <a:picLocks noChangeAspect="1" noChangeArrowheads="1"/>
          </p:cNvPicPr>
          <p:nvPr/>
        </p:nvPicPr>
        <p:blipFill>
          <a:blip r:embed="rId2" cstate="print"/>
          <a:srcRect l="49068" b="12366"/>
          <a:stretch>
            <a:fillRect/>
          </a:stretch>
        </p:blipFill>
        <p:spPr bwMode="auto">
          <a:xfrm>
            <a:off x="4716016" y="2492896"/>
            <a:ext cx="4260354" cy="33123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8" name="Espace réservé du contenu 4"/>
          <p:cNvGraphicFramePr>
            <a:graphicFrameLocks/>
          </p:cNvGraphicFramePr>
          <p:nvPr/>
        </p:nvGraphicFramePr>
        <p:xfrm>
          <a:off x="-36512" y="196632"/>
          <a:ext cx="9180516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/>
                <a:gridCol w="1440160"/>
                <a:gridCol w="1440160"/>
                <a:gridCol w="1209736"/>
                <a:gridCol w="1382554"/>
                <a:gridCol w="956244"/>
                <a:gridCol w="131150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Présentation </a:t>
                      </a:r>
                    </a:p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du</a:t>
                      </a:r>
                      <a:r>
                        <a:rPr lang="fr-FR" baseline="0" dirty="0" smtClean="0">
                          <a:solidFill>
                            <a:schemeClr val="bg1"/>
                          </a:solidFill>
                        </a:rPr>
                        <a:t> projet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Organisation</a:t>
                      </a:r>
                    </a:p>
                    <a:p>
                      <a:pPr algn="ctr"/>
                      <a:r>
                        <a:rPr lang="fr-FR" baseline="0" dirty="0" smtClean="0">
                          <a:solidFill>
                            <a:schemeClr val="tx1"/>
                          </a:solidFill>
                        </a:rPr>
                        <a:t>du projet 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alpha val="6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Outils</a:t>
                      </a:r>
                    </a:p>
                    <a:p>
                      <a:pPr algn="ctr"/>
                      <a:r>
                        <a:rPr lang="fr-FR" dirty="0" smtClean="0"/>
                        <a:t>utilisés</a:t>
                      </a:r>
                      <a:endParaRPr lang="fr-FR" dirty="0"/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Analyse</a:t>
                      </a:r>
                      <a:endParaRPr lang="fr-FR" dirty="0"/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Réalisation</a:t>
                      </a:r>
                      <a:endParaRPr lang="fr-FR" dirty="0"/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Bilan</a:t>
                      </a:r>
                      <a:endParaRPr lang="fr-FR" dirty="0"/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Conclusion</a:t>
                      </a:r>
                      <a:endParaRPr lang="fr-FR" dirty="0"/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9A37-7FCC-4595-895C-98F28418333A}" type="slidenum">
              <a:rPr lang="fr-FR" b="1" smtClean="0">
                <a:solidFill>
                  <a:schemeClr val="tx1"/>
                </a:solidFill>
              </a:rPr>
              <a:pPr/>
              <a:t>7</a:t>
            </a:fld>
            <a:endParaRPr lang="fr-FR" b="1">
              <a:solidFill>
                <a:schemeClr val="tx1"/>
              </a:solidFill>
            </a:endParaRPr>
          </a:p>
        </p:txBody>
      </p:sp>
      <p:pic>
        <p:nvPicPr>
          <p:cNvPr id="9" name="Picture 2" descr="https://media.discordapp.net/attachments/448865775449538565/448870423468179466/Gant_Initial.png?width=705&amp;height=396"/>
          <p:cNvPicPr>
            <a:picLocks noChangeAspect="1" noChangeArrowheads="1"/>
          </p:cNvPicPr>
          <p:nvPr/>
        </p:nvPicPr>
        <p:blipFill>
          <a:blip r:embed="rId3" cstate="print"/>
          <a:srcRect l="35598" b="26347"/>
          <a:stretch>
            <a:fillRect/>
          </a:stretch>
        </p:blipFill>
        <p:spPr bwMode="auto">
          <a:xfrm>
            <a:off x="395536" y="2474255"/>
            <a:ext cx="4176464" cy="26829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ZoneTexte 9"/>
          <p:cNvSpPr txBox="1"/>
          <p:nvPr/>
        </p:nvSpPr>
        <p:spPr>
          <a:xfrm>
            <a:off x="539552" y="1988840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4"/>
              </a:buBlip>
            </a:pPr>
            <a:r>
              <a:rPr lang="fr-FR" dirty="0" smtClean="0"/>
              <a:t>   Initial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4932040" y="1979548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4"/>
              </a:buBlip>
            </a:pPr>
            <a:r>
              <a:rPr lang="fr-FR" dirty="0" smtClean="0"/>
              <a:t>   Final</a:t>
            </a:r>
            <a:endParaRPr lang="fr-FR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323528" y="1196752"/>
            <a:ext cx="5544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chemeClr val="bg1">
                    <a:lumMod val="50000"/>
                  </a:schemeClr>
                </a:solidFill>
              </a:rPr>
              <a:t>Travail collaboratif</a:t>
            </a:r>
            <a:endParaRPr lang="fr-FR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683568" y="1749296"/>
            <a:ext cx="475252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3"/>
              </a:buBlip>
            </a:pPr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 </a:t>
            </a:r>
            <a:r>
              <a:rPr lang="fr-FR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Réunions hebdomadaires</a:t>
            </a:r>
          </a:p>
          <a:p>
            <a:pPr>
              <a:buBlip>
                <a:blip r:embed="rId3"/>
              </a:buBlip>
            </a:pPr>
            <a:endParaRPr lang="fr-FR" sz="1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Blip>
                <a:blip r:embed="rId3"/>
              </a:buBlip>
            </a:pPr>
            <a:r>
              <a:rPr lang="fr-FR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 Différents outils de communication</a:t>
            </a:r>
            <a:endParaRPr lang="fr-FR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1506" name="Picture 2" descr="https://lh6.googleusercontent.com/QrPQPOMRO2jbjGHP97tH-EM-YKeXOhtS9xxMrMe2JgUjs0oEaTKc0dlXg6T9vbVJjYqCgj9yI2RL_D2JKcNYDk2BxAo7U6x1aBirdA9bd_4D_WJJPoknSVMT4YmUyIynOaDRJ1C5nCI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3848" y="2636912"/>
            <a:ext cx="5614813" cy="37170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508" name="Picture 4" descr="https://lh4.googleusercontent.com/a4_nApGEmlLPiw7lE8WxDpzmyFAxYbX01pZmcOHaIYQc92HnkNXuEor6EqhRPp8ZyxvXh870VsF98Mlad7VNroWWon2D_4s3n5BBAku_ZuePdbArKn94HHwKbMp6eDagVwnyIqlMmR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75906" y="2636912"/>
            <a:ext cx="5681824" cy="37444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11" name="Espace réservé du contenu 4"/>
          <p:cNvGraphicFramePr>
            <a:graphicFrameLocks/>
          </p:cNvGraphicFramePr>
          <p:nvPr/>
        </p:nvGraphicFramePr>
        <p:xfrm>
          <a:off x="-36512" y="196632"/>
          <a:ext cx="9180516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/>
                <a:gridCol w="1440160"/>
                <a:gridCol w="1440160"/>
                <a:gridCol w="1209736"/>
                <a:gridCol w="1382554"/>
                <a:gridCol w="956244"/>
                <a:gridCol w="131150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Présentation </a:t>
                      </a:r>
                    </a:p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du</a:t>
                      </a:r>
                      <a:r>
                        <a:rPr lang="fr-FR" baseline="0" dirty="0" smtClean="0">
                          <a:solidFill>
                            <a:schemeClr val="bg1"/>
                          </a:solidFill>
                        </a:rPr>
                        <a:t> projet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Organisation</a:t>
                      </a:r>
                    </a:p>
                    <a:p>
                      <a:pPr algn="ctr"/>
                      <a:r>
                        <a:rPr lang="fr-FR" baseline="0" dirty="0" smtClean="0">
                          <a:solidFill>
                            <a:schemeClr val="tx1"/>
                          </a:solidFill>
                        </a:rPr>
                        <a:t>du projet 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alpha val="6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Outils</a:t>
                      </a:r>
                    </a:p>
                    <a:p>
                      <a:pPr algn="ctr"/>
                      <a:r>
                        <a:rPr lang="fr-FR" dirty="0" smtClean="0"/>
                        <a:t>utilisés</a:t>
                      </a:r>
                      <a:endParaRPr lang="fr-FR" dirty="0"/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Analyse</a:t>
                      </a:r>
                      <a:endParaRPr lang="fr-FR" dirty="0"/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Réalisation</a:t>
                      </a:r>
                      <a:endParaRPr lang="fr-FR" dirty="0"/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Bilan</a:t>
                      </a:r>
                      <a:endParaRPr lang="fr-FR" dirty="0"/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Conclusion</a:t>
                      </a:r>
                      <a:endParaRPr lang="fr-FR" dirty="0"/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2" name="Image 11" descr="discord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9552" y="3197134"/>
            <a:ext cx="2376264" cy="807930"/>
          </a:xfrm>
          <a:prstGeom prst="rect">
            <a:avLst/>
          </a:prstGeom>
        </p:spPr>
      </p:pic>
      <p:pic>
        <p:nvPicPr>
          <p:cNvPr id="14" name="Image 13" descr="google-drive-logo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9592" y="2996952"/>
            <a:ext cx="1512168" cy="1512168"/>
          </a:xfrm>
          <a:prstGeom prst="rect">
            <a:avLst/>
          </a:prstGeom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9A37-7FCC-4595-895C-98F28418333A}" type="slidenum">
              <a:rPr lang="fr-FR" b="1" smtClean="0">
                <a:solidFill>
                  <a:schemeClr val="tx1"/>
                </a:solidFill>
              </a:rPr>
              <a:pPr/>
              <a:t>8</a:t>
            </a:fld>
            <a:endParaRPr lang="fr-FR" b="1" dirty="0">
              <a:solidFill>
                <a:schemeClr val="tx1"/>
              </a:solidFill>
            </a:endParaRPr>
          </a:p>
        </p:txBody>
      </p:sp>
      <p:pic>
        <p:nvPicPr>
          <p:cNvPr id="13" name="Image 12" descr="IMG_20180228_095755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3608" y="2852936"/>
            <a:ext cx="6984776" cy="34923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Espace réservé du contenu 4"/>
          <p:cNvGraphicFramePr>
            <a:graphicFrameLocks/>
          </p:cNvGraphicFramePr>
          <p:nvPr/>
        </p:nvGraphicFramePr>
        <p:xfrm>
          <a:off x="-36512" y="196632"/>
          <a:ext cx="9180516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/>
                <a:gridCol w="1440160"/>
                <a:gridCol w="1440160"/>
                <a:gridCol w="1209736"/>
                <a:gridCol w="1382554"/>
                <a:gridCol w="956244"/>
                <a:gridCol w="131150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Présentation </a:t>
                      </a:r>
                    </a:p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du</a:t>
                      </a:r>
                      <a:r>
                        <a:rPr lang="fr-FR" baseline="0" dirty="0" smtClean="0">
                          <a:solidFill>
                            <a:schemeClr val="bg1"/>
                          </a:solidFill>
                        </a:rPr>
                        <a:t> projet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Organisation</a:t>
                      </a:r>
                    </a:p>
                    <a:p>
                      <a:pPr algn="ctr"/>
                      <a:r>
                        <a:rPr lang="fr-FR" baseline="0" dirty="0" smtClean="0">
                          <a:solidFill>
                            <a:schemeClr val="bg1"/>
                          </a:solidFill>
                        </a:rPr>
                        <a:t>du projet 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Outils</a:t>
                      </a:r>
                    </a:p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utilisés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133B2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Analyse</a:t>
                      </a:r>
                      <a:endParaRPr lang="fr-FR" dirty="0"/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Réalisation</a:t>
                      </a:r>
                      <a:endParaRPr lang="fr-FR" dirty="0"/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Bilan</a:t>
                      </a:r>
                      <a:endParaRPr lang="fr-FR" dirty="0"/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Conclusion</a:t>
                      </a:r>
                      <a:endParaRPr lang="fr-FR" dirty="0"/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323528" y="1196752"/>
            <a:ext cx="5544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 smtClean="0">
                <a:solidFill>
                  <a:schemeClr val="bg1">
                    <a:lumMod val="50000"/>
                  </a:schemeClr>
                </a:solidFill>
              </a:rPr>
              <a:t>Versionning</a:t>
            </a:r>
            <a:r>
              <a:rPr lang="fr-FR" sz="2800" b="1" dirty="0" smtClean="0">
                <a:solidFill>
                  <a:schemeClr val="bg1">
                    <a:lumMod val="50000"/>
                  </a:schemeClr>
                </a:solidFill>
              </a:rPr>
              <a:t> : Git</a:t>
            </a:r>
            <a:endParaRPr lang="fr-FR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9A37-7FCC-4595-895C-98F28418333A}" type="slidenum">
              <a:rPr lang="fr-FR" b="1" smtClean="0">
                <a:solidFill>
                  <a:schemeClr val="tx1"/>
                </a:solidFill>
              </a:rPr>
              <a:pPr/>
              <a:t>9</a:t>
            </a:fld>
            <a:endParaRPr lang="fr-FR" b="1" dirty="0">
              <a:solidFill>
                <a:schemeClr val="tx1"/>
              </a:solidFill>
            </a:endParaRPr>
          </a:p>
        </p:txBody>
      </p:sp>
      <p:pic>
        <p:nvPicPr>
          <p:cNvPr id="8" name="git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1259632" y="1700808"/>
            <a:ext cx="6624736" cy="49685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955</TotalTime>
  <Words>734</Words>
  <Application>Microsoft Office PowerPoint</Application>
  <PresentationFormat>Affichage à l'écran (4:3)</PresentationFormat>
  <Paragraphs>372</Paragraphs>
  <Slides>21</Slides>
  <Notes>16</Notes>
  <HiddenSlides>2</HiddenSlides>
  <MMClips>2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2" baseType="lpstr">
      <vt:lpstr>Thème Office</vt:lpstr>
      <vt:lpstr>Diapositive 1</vt:lpstr>
      <vt:lpstr>Plan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  <vt:lpstr>Diapositive 12</vt:lpstr>
      <vt:lpstr>Diapositive 13</vt:lpstr>
      <vt:lpstr>Diapositive 14</vt:lpstr>
      <vt:lpstr>Diapositive 15</vt:lpstr>
      <vt:lpstr>Diapositive 16</vt:lpstr>
      <vt:lpstr>Diapositive 17</vt:lpstr>
      <vt:lpstr>Diapositive 18</vt:lpstr>
      <vt:lpstr>Diapositive 19</vt:lpstr>
      <vt:lpstr>Diapositive 20</vt:lpstr>
      <vt:lpstr>Diapositive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Aurélia</dc:creator>
  <cp:lastModifiedBy>Aurélia</cp:lastModifiedBy>
  <cp:revision>128</cp:revision>
  <cp:lastPrinted>2018-05-23T12:52:35Z</cp:lastPrinted>
  <dcterms:created xsi:type="dcterms:W3CDTF">2018-05-21T10:54:36Z</dcterms:created>
  <dcterms:modified xsi:type="dcterms:W3CDTF">2018-05-24T18:14:41Z</dcterms:modified>
</cp:coreProperties>
</file>